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5" r:id="rId4"/>
    <p:sldId id="284" r:id="rId5"/>
    <p:sldId id="286" r:id="rId6"/>
    <p:sldId id="287" r:id="rId7"/>
    <p:sldId id="258" r:id="rId8"/>
    <p:sldId id="288" r:id="rId9"/>
    <p:sldId id="289" r:id="rId10"/>
    <p:sldId id="290" r:id="rId11"/>
    <p:sldId id="291" r:id="rId12"/>
    <p:sldId id="282" r:id="rId13"/>
    <p:sldId id="277" r:id="rId14"/>
    <p:sldId id="261" r:id="rId15"/>
    <p:sldId id="260" r:id="rId16"/>
    <p:sldId id="270" r:id="rId17"/>
    <p:sldId id="271" r:id="rId18"/>
    <p:sldId id="273" r:id="rId19"/>
    <p:sldId id="278" r:id="rId20"/>
    <p:sldId id="276" r:id="rId21"/>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AD957"/>
    <a:srgbClr val="E6E6E6"/>
    <a:srgbClr val="F8FAFA"/>
    <a:srgbClr val="DAE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84" autoAdjust="0"/>
    <p:restoredTop sz="94660"/>
  </p:normalViewPr>
  <p:slideViewPr>
    <p:cSldViewPr snapToGrid="0">
      <p:cViewPr varScale="1">
        <p:scale>
          <a:sx n="64" d="100"/>
          <a:sy n="64" d="100"/>
        </p:scale>
        <p:origin x="840"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937476E-1B82-400A-9760-403303ADA3D4}" type="datetimeFigureOut">
              <a:rPr lang="en-GB" smtClean="0"/>
              <a:t>25/09/2022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B953CB-B272-4EFD-9C82-7D64302D17B4}" type="slidenum">
              <a:rPr lang="en-GB" smtClean="0"/>
              <a:t>‹#›</a:t>
            </a:fld>
            <a:endParaRPr lang="en-GB"/>
          </a:p>
        </p:txBody>
      </p:sp>
    </p:spTree>
    <p:extLst>
      <p:ext uri="{BB962C8B-B14F-4D97-AF65-F5344CB8AC3E}">
        <p14:creationId xmlns:p14="http://schemas.microsoft.com/office/powerpoint/2010/main" val="410049134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37476E-1B82-400A-9760-403303ADA3D4}" type="datetimeFigureOut">
              <a:rPr lang="en-GB" smtClean="0"/>
              <a:t>25/09/2022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B953CB-B272-4EFD-9C82-7D64302D17B4}" type="slidenum">
              <a:rPr lang="en-GB" smtClean="0"/>
              <a:t>‹#›</a:t>
            </a:fld>
            <a:endParaRPr lang="en-GB"/>
          </a:p>
        </p:txBody>
      </p:sp>
    </p:spTree>
    <p:extLst>
      <p:ext uri="{BB962C8B-B14F-4D97-AF65-F5344CB8AC3E}">
        <p14:creationId xmlns:p14="http://schemas.microsoft.com/office/powerpoint/2010/main" val="69999072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37476E-1B82-400A-9760-403303ADA3D4}" type="datetimeFigureOut">
              <a:rPr lang="en-GB" smtClean="0"/>
              <a:t>25/09/2022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B953CB-B272-4EFD-9C82-7D64302D17B4}" type="slidenum">
              <a:rPr lang="en-GB" smtClean="0"/>
              <a:t>‹#›</a:t>
            </a:fld>
            <a:endParaRPr lang="en-GB"/>
          </a:p>
        </p:txBody>
      </p:sp>
    </p:spTree>
    <p:extLst>
      <p:ext uri="{BB962C8B-B14F-4D97-AF65-F5344CB8AC3E}">
        <p14:creationId xmlns:p14="http://schemas.microsoft.com/office/powerpoint/2010/main" val="210493919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37476E-1B82-400A-9760-403303ADA3D4}" type="datetimeFigureOut">
              <a:rPr lang="en-GB" smtClean="0"/>
              <a:t>25/09/2022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B953CB-B272-4EFD-9C82-7D64302D17B4}" type="slidenum">
              <a:rPr lang="en-GB" smtClean="0"/>
              <a:t>‹#›</a:t>
            </a:fld>
            <a:endParaRPr lang="en-GB"/>
          </a:p>
        </p:txBody>
      </p:sp>
    </p:spTree>
    <p:extLst>
      <p:ext uri="{BB962C8B-B14F-4D97-AF65-F5344CB8AC3E}">
        <p14:creationId xmlns:p14="http://schemas.microsoft.com/office/powerpoint/2010/main" val="134860157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37476E-1B82-400A-9760-403303ADA3D4}" type="datetimeFigureOut">
              <a:rPr lang="en-GB" smtClean="0"/>
              <a:t>25/09/2022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B953CB-B272-4EFD-9C82-7D64302D17B4}" type="slidenum">
              <a:rPr lang="en-GB" smtClean="0"/>
              <a:t>‹#›</a:t>
            </a:fld>
            <a:endParaRPr lang="en-GB"/>
          </a:p>
        </p:txBody>
      </p:sp>
    </p:spTree>
    <p:extLst>
      <p:ext uri="{BB962C8B-B14F-4D97-AF65-F5344CB8AC3E}">
        <p14:creationId xmlns:p14="http://schemas.microsoft.com/office/powerpoint/2010/main" val="165282690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937476E-1B82-400A-9760-403303ADA3D4}" type="datetimeFigureOut">
              <a:rPr lang="en-GB" smtClean="0"/>
              <a:t>25/09/2022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B953CB-B272-4EFD-9C82-7D64302D17B4}" type="slidenum">
              <a:rPr lang="en-GB" smtClean="0"/>
              <a:t>‹#›</a:t>
            </a:fld>
            <a:endParaRPr lang="en-GB"/>
          </a:p>
        </p:txBody>
      </p:sp>
    </p:spTree>
    <p:extLst>
      <p:ext uri="{BB962C8B-B14F-4D97-AF65-F5344CB8AC3E}">
        <p14:creationId xmlns:p14="http://schemas.microsoft.com/office/powerpoint/2010/main" val="357667777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937476E-1B82-400A-9760-403303ADA3D4}" type="datetimeFigureOut">
              <a:rPr lang="en-GB" smtClean="0"/>
              <a:t>25/09/2022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B953CB-B272-4EFD-9C82-7D64302D17B4}" type="slidenum">
              <a:rPr lang="en-GB" smtClean="0"/>
              <a:t>‹#›</a:t>
            </a:fld>
            <a:endParaRPr lang="en-GB"/>
          </a:p>
        </p:txBody>
      </p:sp>
    </p:spTree>
    <p:extLst>
      <p:ext uri="{BB962C8B-B14F-4D97-AF65-F5344CB8AC3E}">
        <p14:creationId xmlns:p14="http://schemas.microsoft.com/office/powerpoint/2010/main" val="264841778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937476E-1B82-400A-9760-403303ADA3D4}" type="datetimeFigureOut">
              <a:rPr lang="en-GB" smtClean="0"/>
              <a:t>25/09/2022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B953CB-B272-4EFD-9C82-7D64302D17B4}" type="slidenum">
              <a:rPr lang="en-GB" smtClean="0"/>
              <a:t>‹#›</a:t>
            </a:fld>
            <a:endParaRPr lang="en-GB"/>
          </a:p>
        </p:txBody>
      </p:sp>
    </p:spTree>
    <p:extLst>
      <p:ext uri="{BB962C8B-B14F-4D97-AF65-F5344CB8AC3E}">
        <p14:creationId xmlns:p14="http://schemas.microsoft.com/office/powerpoint/2010/main" val="266889504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7476E-1B82-400A-9760-403303ADA3D4}" type="datetimeFigureOut">
              <a:rPr lang="en-GB" smtClean="0"/>
              <a:t>25/09/2022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B953CB-B272-4EFD-9C82-7D64302D17B4}" type="slidenum">
              <a:rPr lang="en-GB" smtClean="0"/>
              <a:t>‹#›</a:t>
            </a:fld>
            <a:endParaRPr lang="en-GB"/>
          </a:p>
        </p:txBody>
      </p:sp>
    </p:spTree>
    <p:extLst>
      <p:ext uri="{BB962C8B-B14F-4D97-AF65-F5344CB8AC3E}">
        <p14:creationId xmlns:p14="http://schemas.microsoft.com/office/powerpoint/2010/main" val="174691606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7476E-1B82-400A-9760-403303ADA3D4}" type="datetimeFigureOut">
              <a:rPr lang="en-GB" smtClean="0"/>
              <a:t>25/09/2022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B953CB-B272-4EFD-9C82-7D64302D17B4}" type="slidenum">
              <a:rPr lang="en-GB" smtClean="0"/>
              <a:t>‹#›</a:t>
            </a:fld>
            <a:endParaRPr lang="en-GB"/>
          </a:p>
        </p:txBody>
      </p:sp>
    </p:spTree>
    <p:extLst>
      <p:ext uri="{BB962C8B-B14F-4D97-AF65-F5344CB8AC3E}">
        <p14:creationId xmlns:p14="http://schemas.microsoft.com/office/powerpoint/2010/main" val="133701982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7476E-1B82-400A-9760-403303ADA3D4}" type="datetimeFigureOut">
              <a:rPr lang="en-GB" smtClean="0"/>
              <a:t>25/09/2022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B953CB-B272-4EFD-9C82-7D64302D17B4}" type="slidenum">
              <a:rPr lang="en-GB" smtClean="0"/>
              <a:t>‹#›</a:t>
            </a:fld>
            <a:endParaRPr lang="en-GB"/>
          </a:p>
        </p:txBody>
      </p:sp>
    </p:spTree>
    <p:extLst>
      <p:ext uri="{BB962C8B-B14F-4D97-AF65-F5344CB8AC3E}">
        <p14:creationId xmlns:p14="http://schemas.microsoft.com/office/powerpoint/2010/main" val="196897845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7476E-1B82-400A-9760-403303ADA3D4}" type="datetimeFigureOut">
              <a:rPr lang="en-GB" smtClean="0"/>
              <a:t>25/09/2022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953CB-B272-4EFD-9C82-7D64302D17B4}" type="slidenum">
              <a:rPr lang="en-GB" smtClean="0"/>
              <a:t>‹#›</a:t>
            </a:fld>
            <a:endParaRPr lang="en-GB"/>
          </a:p>
        </p:txBody>
      </p:sp>
    </p:spTree>
    <p:extLst>
      <p:ext uri="{BB962C8B-B14F-4D97-AF65-F5344CB8AC3E}">
        <p14:creationId xmlns:p14="http://schemas.microsoft.com/office/powerpoint/2010/main" val="1093056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xml"/><Relationship Id="rId7" Type="http://schemas.openxmlformats.org/officeDocument/2006/relationships/image" Target="../media/image31.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233332" y="2238103"/>
            <a:ext cx="9260496" cy="3810730"/>
          </a:xfrm>
        </p:spPr>
        <p:txBody>
          <a:bodyPr/>
          <a:lstStyle/>
          <a:p>
            <a:pPr algn="ctr"/>
            <a:r>
              <a:rPr lang="en-GB" sz="8000" dirty="0">
                <a:latin typeface="SassoonPrimaryType" pitchFamily="2" charset="0"/>
              </a:rPr>
              <a:t>Welcome to            St Cuthbert’s</a:t>
            </a:r>
            <a:br>
              <a:rPr lang="en-GB" sz="8000" dirty="0">
                <a:latin typeface="SassoonPrimaryType" pitchFamily="2" charset="0"/>
              </a:rPr>
            </a:br>
            <a:r>
              <a:rPr lang="en-GB" sz="8000" dirty="0">
                <a:latin typeface="SassoonPrimaryType" pitchFamily="2" charset="0"/>
              </a:rPr>
              <a:t>Nursery</a:t>
            </a:r>
          </a:p>
        </p:txBody>
      </p:sp>
      <p:pic>
        <p:nvPicPr>
          <p:cNvPr id="5" name="Picture 4"/>
          <p:cNvPicPr/>
          <p:nvPr/>
        </p:nvPicPr>
        <p:blipFill>
          <a:blip r:embed="rId2"/>
          <a:srcRect l="10336" t="12016" r="12080" b="59634"/>
          <a:stretch>
            <a:fillRect/>
          </a:stretch>
        </p:blipFill>
        <p:spPr>
          <a:xfrm>
            <a:off x="1038986" y="487680"/>
            <a:ext cx="9649188" cy="1640115"/>
          </a:xfrm>
          <a:prstGeom prst="rect">
            <a:avLst/>
          </a:prstGeom>
          <a:noFill/>
          <a:ln>
            <a:noFill/>
            <a:prstDash/>
          </a:ln>
        </p:spPr>
      </p:pic>
    </p:spTree>
    <p:extLst>
      <p:ext uri="{BB962C8B-B14F-4D97-AF65-F5344CB8AC3E}">
        <p14:creationId xmlns:p14="http://schemas.microsoft.com/office/powerpoint/2010/main" val="3520367974"/>
      </p:ext>
    </p:extLst>
  </p:cSld>
  <p:clrMapOvr>
    <a:masterClrMapping/>
  </p:clrMapOvr>
  <mc:AlternateContent xmlns:mc="http://schemas.openxmlformats.org/markup-compatibility/2006" xmlns:p14="http://schemas.microsoft.com/office/powerpoint/2010/main">
    <mc:Choice Requires="p14">
      <p:transition spd="slow" p14:dur="2000" advTm="3785"/>
    </mc:Choice>
    <mc:Fallback xmlns="">
      <p:transition spd="slow" advTm="37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A8B315-45D8-A83E-BE67-299C58CA8BFA}"/>
              </a:ext>
            </a:extLst>
          </p:cNvPr>
          <p:cNvSpPr txBox="1"/>
          <p:nvPr/>
        </p:nvSpPr>
        <p:spPr>
          <a:xfrm>
            <a:off x="758687" y="925833"/>
            <a:ext cx="10674626" cy="5601533"/>
          </a:xfrm>
          <a:prstGeom prst="rect">
            <a:avLst/>
          </a:prstGeom>
          <a:noFill/>
        </p:spPr>
        <p:txBody>
          <a:bodyPr wrap="square">
            <a:spAutoFit/>
          </a:bodyPr>
          <a:lstStyle/>
          <a:p>
            <a:pPr algn="ctr"/>
            <a:r>
              <a:rPr lang="en-GB" sz="2800" b="1" u="sng"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School Facebook Group.</a:t>
            </a:r>
          </a:p>
          <a:p>
            <a:endPar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endParaRPr>
          </a:p>
          <a:p>
            <a: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t>Parents are invited to join the St Cuthbert’s Catholic Primary School Facebook group where photographs and descriptions of the children’s activities are posted.  It is a closed Facebook group so only families that are connected to the school can view the posts.  </a:t>
            </a:r>
            <a:b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br>
            <a: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t> </a:t>
            </a:r>
            <a:b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br>
            <a: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t>School also have a Twitter page that parents can access.  Parents need to give permission for their child’s photographs to be used online by completing the ‘St Cuthbert’s Photograph Consent Form’.  </a:t>
            </a:r>
            <a:b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 </a:t>
            </a:r>
            <a:b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br>
            <a:endParaRPr lang="en-GB" dirty="0"/>
          </a:p>
        </p:txBody>
      </p:sp>
    </p:spTree>
    <p:extLst>
      <p:ext uri="{BB962C8B-B14F-4D97-AF65-F5344CB8AC3E}">
        <p14:creationId xmlns:p14="http://schemas.microsoft.com/office/powerpoint/2010/main" val="2319677497"/>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E32B32-44D3-837D-6E3F-4E0881657E84}"/>
              </a:ext>
            </a:extLst>
          </p:cNvPr>
          <p:cNvSpPr txBox="1"/>
          <p:nvPr/>
        </p:nvSpPr>
        <p:spPr>
          <a:xfrm>
            <a:off x="805069" y="1262269"/>
            <a:ext cx="10614992" cy="4832092"/>
          </a:xfrm>
          <a:prstGeom prst="rect">
            <a:avLst/>
          </a:prstGeom>
          <a:noFill/>
        </p:spPr>
        <p:txBody>
          <a:bodyPr wrap="square">
            <a:spAutoFit/>
          </a:bodyPr>
          <a:lstStyle/>
          <a:p>
            <a:pPr eaLnBrk="1" hangingPunct="1">
              <a:defRPr/>
            </a:pPr>
            <a:endParaRPr lang="en-GB" altLang="en-US" sz="2800" dirty="0">
              <a:latin typeface="SassoonPrimaryInfant" pitchFamily="2" charset="0"/>
            </a:endParaRPr>
          </a:p>
          <a:p>
            <a:pPr marL="457200" indent="-457200" eaLnBrk="1" hangingPunct="1">
              <a:buFont typeface="Wingdings" panose="05000000000000000000" pitchFamily="2" charset="2"/>
              <a:buChar char="§"/>
              <a:defRPr/>
            </a:pPr>
            <a:r>
              <a:rPr lang="en-GB" altLang="en-US" sz="2800" dirty="0">
                <a:latin typeface="SassoonPrimaryInfant" pitchFamily="2" charset="0"/>
              </a:rPr>
              <a:t>Talk positively to them about starting Nursery. </a:t>
            </a:r>
          </a:p>
          <a:p>
            <a:pPr eaLnBrk="1" hangingPunct="1">
              <a:defRPr/>
            </a:pPr>
            <a:endParaRPr lang="en-GB" altLang="en-US" sz="2800" dirty="0">
              <a:latin typeface="SassoonPrimaryInfant" pitchFamily="2" charset="0"/>
            </a:endParaRPr>
          </a:p>
          <a:p>
            <a:pPr marL="457200" indent="-457200" eaLnBrk="1" hangingPunct="1">
              <a:buFont typeface="Wingdings" panose="05000000000000000000" pitchFamily="2" charset="2"/>
              <a:buChar char="§"/>
              <a:defRPr/>
            </a:pPr>
            <a:r>
              <a:rPr lang="en-GB" altLang="en-US" sz="2800" dirty="0">
                <a:latin typeface="SassoonPrimaryInfant" pitchFamily="2" charset="0"/>
              </a:rPr>
              <a:t>Encourage them to take their shoes and coats off by themselves.</a:t>
            </a:r>
          </a:p>
          <a:p>
            <a:pPr eaLnBrk="1" hangingPunct="1">
              <a:defRPr/>
            </a:pPr>
            <a:endParaRPr lang="en-GB" altLang="en-US" sz="2800" dirty="0">
              <a:latin typeface="SassoonPrimaryInfant" pitchFamily="2" charset="0"/>
            </a:endParaRPr>
          </a:p>
          <a:p>
            <a:pPr marL="457200" indent="-457200" eaLnBrk="1" hangingPunct="1">
              <a:buFont typeface="Wingdings" panose="05000000000000000000" pitchFamily="2" charset="2"/>
              <a:buChar char="§"/>
              <a:defRPr/>
            </a:pPr>
            <a:r>
              <a:rPr lang="en-GB" altLang="en-US" sz="2800" dirty="0">
                <a:latin typeface="SassoonPrimaryInfant" pitchFamily="2" charset="0"/>
              </a:rPr>
              <a:t>Ensure they can go to the toilet independently &amp; wash their hands.</a:t>
            </a:r>
          </a:p>
          <a:p>
            <a:pPr eaLnBrk="1" hangingPunct="1">
              <a:defRPr/>
            </a:pPr>
            <a:endParaRPr lang="en-GB" altLang="en-US" sz="2800" dirty="0">
              <a:latin typeface="SassoonPrimaryInfant" pitchFamily="2" charset="0"/>
            </a:endParaRPr>
          </a:p>
          <a:p>
            <a:pPr marL="457200" indent="-457200" eaLnBrk="1" hangingPunct="1">
              <a:buFont typeface="Wingdings" panose="05000000000000000000" pitchFamily="2" charset="2"/>
              <a:buChar char="§"/>
              <a:defRPr/>
            </a:pPr>
            <a:r>
              <a:rPr lang="en-GB" altLang="en-US" sz="2800" dirty="0">
                <a:latin typeface="SassoonPrimaryInfant" pitchFamily="2" charset="0"/>
              </a:rPr>
              <a:t>Get them used to being with other children.</a:t>
            </a:r>
          </a:p>
          <a:p>
            <a:pPr eaLnBrk="1" hangingPunct="1">
              <a:defRPr/>
            </a:pPr>
            <a:endParaRPr lang="en-GB" altLang="en-US" sz="2800" dirty="0">
              <a:latin typeface="SassoonPrimaryInfant" pitchFamily="2" charset="0"/>
            </a:endParaRPr>
          </a:p>
          <a:p>
            <a:pPr marL="457200" indent="-457200" eaLnBrk="1" hangingPunct="1">
              <a:buFont typeface="Wingdings" panose="05000000000000000000" pitchFamily="2" charset="2"/>
              <a:buChar char="§"/>
              <a:defRPr/>
            </a:pPr>
            <a:r>
              <a:rPr lang="en-GB" altLang="en-US" sz="2800" dirty="0">
                <a:latin typeface="SassoonPrimaryInfant" pitchFamily="2" charset="0"/>
              </a:rPr>
              <a:t>Provide Nursery staff with essential information that will help your child settle well into Nursery</a:t>
            </a:r>
          </a:p>
        </p:txBody>
      </p:sp>
      <p:sp>
        <p:nvSpPr>
          <p:cNvPr id="6" name="TextBox 5">
            <a:extLst>
              <a:ext uri="{FF2B5EF4-FFF2-40B4-BE49-F238E27FC236}">
                <a16:creationId xmlns:a16="http://schemas.microsoft.com/office/drawing/2014/main" id="{2CDFE77C-3192-6A41-9B86-CEB2BCCB6849}"/>
              </a:ext>
            </a:extLst>
          </p:cNvPr>
          <p:cNvSpPr txBox="1"/>
          <p:nvPr/>
        </p:nvSpPr>
        <p:spPr>
          <a:xfrm>
            <a:off x="407504" y="367748"/>
            <a:ext cx="11012557" cy="769441"/>
          </a:xfrm>
          <a:prstGeom prst="rect">
            <a:avLst/>
          </a:prstGeom>
          <a:noFill/>
        </p:spPr>
        <p:txBody>
          <a:bodyPr wrap="square" rtlCol="0">
            <a:spAutoFit/>
          </a:bodyPr>
          <a:lstStyle/>
          <a:p>
            <a:pPr algn="ctr"/>
            <a:r>
              <a:rPr lang="en-GB" sz="4400" b="1"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How you can help your child</a:t>
            </a:r>
          </a:p>
        </p:txBody>
      </p:sp>
    </p:spTree>
    <p:extLst>
      <p:ext uri="{BB962C8B-B14F-4D97-AF65-F5344CB8AC3E}">
        <p14:creationId xmlns:p14="http://schemas.microsoft.com/office/powerpoint/2010/main" val="3011211170"/>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4B353BE-34E7-E4AB-DEB5-6CE86435CFCD}"/>
              </a:ext>
            </a:extLst>
          </p:cNvPr>
          <p:cNvSpPr txBox="1"/>
          <p:nvPr/>
        </p:nvSpPr>
        <p:spPr>
          <a:xfrm>
            <a:off x="2748998" y="191750"/>
            <a:ext cx="609765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w="10160">
                  <a:solidFill>
                    <a:srgbClr val="4472C4"/>
                  </a:solidFill>
                  <a:prstDash val="solid"/>
                </a:ln>
                <a:solidFill>
                  <a:srgbClr val="0070C0"/>
                </a:solidFill>
                <a:effectLst>
                  <a:outerShdw blurRad="38100" dist="22860" dir="5400000" algn="tl" rotWithShape="0">
                    <a:srgbClr val="000000">
                      <a:alpha val="30000"/>
                    </a:srgbClr>
                  </a:outerShdw>
                </a:effectLst>
                <a:uLnTx/>
                <a:uFillTx/>
                <a:latin typeface="SassoonPrimaryInfant" pitchFamily="2" charset="0"/>
                <a:ea typeface="+mn-ea"/>
                <a:cs typeface="+mn-cs"/>
              </a:rPr>
              <a:t>What your child needs</a:t>
            </a:r>
          </a:p>
        </p:txBody>
      </p:sp>
      <p:sp>
        <p:nvSpPr>
          <p:cNvPr id="28" name="TextBox 27">
            <a:extLst>
              <a:ext uri="{FF2B5EF4-FFF2-40B4-BE49-F238E27FC236}">
                <a16:creationId xmlns:a16="http://schemas.microsoft.com/office/drawing/2014/main" id="{2572B30E-45B6-821F-0934-E38535E08ACF}"/>
              </a:ext>
            </a:extLst>
          </p:cNvPr>
          <p:cNvSpPr txBox="1"/>
          <p:nvPr/>
        </p:nvSpPr>
        <p:spPr>
          <a:xfrm>
            <a:off x="2748998" y="3359425"/>
            <a:ext cx="609765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ln w="10160">
                  <a:solidFill>
                    <a:srgbClr val="4472C4"/>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Nursery Routine</a:t>
            </a:r>
            <a:endParaRPr kumimoji="0" lang="en-GB" sz="4400" b="1" i="0" u="none" strike="noStrike" kern="1200" cap="none" spc="0" normalizeH="0" baseline="0" noProof="0" dirty="0">
              <a:ln w="10160">
                <a:solidFill>
                  <a:srgbClr val="4472C4"/>
                </a:solidFill>
                <a:prstDash val="solid"/>
              </a:ln>
              <a:solidFill>
                <a:srgbClr val="0070C0"/>
              </a:solidFill>
              <a:effectLst>
                <a:outerShdw blurRad="38100" dist="22860" dir="5400000" algn="tl" rotWithShape="0">
                  <a:srgbClr val="000000">
                    <a:alpha val="30000"/>
                  </a:srgbClr>
                </a:outerShdw>
              </a:effectLst>
              <a:uLnTx/>
              <a:uFillTx/>
              <a:latin typeface="SassoonPrimaryInfant" pitchFamily="2" charset="0"/>
              <a:ea typeface="+mn-ea"/>
              <a:cs typeface="+mn-cs"/>
            </a:endParaRPr>
          </a:p>
        </p:txBody>
      </p:sp>
      <p:sp>
        <p:nvSpPr>
          <p:cNvPr id="29" name="TextBox 28">
            <a:extLst>
              <a:ext uri="{FF2B5EF4-FFF2-40B4-BE49-F238E27FC236}">
                <a16:creationId xmlns:a16="http://schemas.microsoft.com/office/drawing/2014/main" id="{9EBCAA6A-1590-A5FD-A272-6034BA50FD22}"/>
              </a:ext>
            </a:extLst>
          </p:cNvPr>
          <p:cNvSpPr txBox="1"/>
          <p:nvPr/>
        </p:nvSpPr>
        <p:spPr>
          <a:xfrm>
            <a:off x="1262269" y="4128866"/>
            <a:ext cx="11111948" cy="3108543"/>
          </a:xfrm>
          <a:prstGeom prst="rect">
            <a:avLst/>
          </a:prstGeom>
          <a:noFill/>
        </p:spPr>
        <p:txBody>
          <a:bodyPr wrap="square" rtlCol="0">
            <a:spAutoFit/>
          </a:bodyPr>
          <a:lstStyle/>
          <a:p>
            <a:pPr marL="457200" indent="-457200">
              <a:buFont typeface="Wingdings" panose="05000000000000000000" pitchFamily="2" charset="2"/>
              <a:buChar char="§"/>
            </a:pPr>
            <a:r>
              <a:rPr lang="en-GB" sz="2800" dirty="0">
                <a:latin typeface="SassoonPrimaryInfant" pitchFamily="2" charset="0"/>
              </a:rPr>
              <a:t>Put their coat and bag on their peg.</a:t>
            </a:r>
          </a:p>
          <a:p>
            <a:pPr marL="457200" indent="-457200">
              <a:buFont typeface="Wingdings" panose="05000000000000000000" pitchFamily="2" charset="2"/>
              <a:buChar char="§"/>
            </a:pPr>
            <a:r>
              <a:rPr lang="en-GB" sz="2800" dirty="0">
                <a:latin typeface="SassoonPrimaryInfant" pitchFamily="2" charset="0"/>
              </a:rPr>
              <a:t>Put their water bottle in the tray</a:t>
            </a:r>
          </a:p>
          <a:p>
            <a:pPr marL="457200" indent="-457200">
              <a:buFont typeface="Wingdings" panose="05000000000000000000" pitchFamily="2" charset="2"/>
              <a:buChar char="§"/>
            </a:pPr>
            <a:r>
              <a:rPr lang="en-GB" sz="2800" dirty="0">
                <a:latin typeface="SassoonPrimaryInfant" pitchFamily="2" charset="0"/>
              </a:rPr>
              <a:t>Take their self registration photo from their draw</a:t>
            </a:r>
          </a:p>
          <a:p>
            <a:pPr marL="457200" indent="-457200">
              <a:buFont typeface="Wingdings" panose="05000000000000000000" pitchFamily="2" charset="2"/>
              <a:buChar char="§"/>
            </a:pPr>
            <a:r>
              <a:rPr lang="en-GB" sz="2800" dirty="0">
                <a:latin typeface="SassoonPrimaryInfant" pitchFamily="2" charset="0"/>
              </a:rPr>
              <a:t>Put their photo on the ‘Who is in today’ display.</a:t>
            </a:r>
          </a:p>
          <a:p>
            <a:pPr marL="457200" indent="-457200">
              <a:buFont typeface="Wingdings" panose="05000000000000000000" pitchFamily="2" charset="2"/>
              <a:buChar char="§"/>
            </a:pPr>
            <a:r>
              <a:rPr lang="en-GB" sz="2800" dirty="0">
                <a:latin typeface="SassoonPrimaryInfant" pitchFamily="2" charset="0"/>
              </a:rPr>
              <a:t>Help your child settle to an activity, then tell </a:t>
            </a:r>
          </a:p>
          <a:p>
            <a:pPr marL="457200" indent="-457200">
              <a:buFont typeface="Wingdings" panose="05000000000000000000" pitchFamily="2" charset="2"/>
              <a:buChar char="§"/>
            </a:pPr>
            <a:r>
              <a:rPr lang="en-GB" sz="2800" dirty="0">
                <a:latin typeface="SassoonPrimaryInfant" pitchFamily="2" charset="0"/>
              </a:rPr>
              <a:t>them you are leaving</a:t>
            </a:r>
          </a:p>
          <a:p>
            <a:pPr marL="457200" indent="-457200">
              <a:buFont typeface="Wingdings" panose="05000000000000000000" pitchFamily="2" charset="2"/>
              <a:buChar char="§"/>
            </a:pPr>
            <a:endParaRPr lang="en-GB" sz="2800" dirty="0">
              <a:latin typeface="SassoonPrimaryInfant" pitchFamily="2" charset="0"/>
            </a:endParaRPr>
          </a:p>
        </p:txBody>
      </p:sp>
      <p:sp>
        <p:nvSpPr>
          <p:cNvPr id="32" name="TextBox 31">
            <a:extLst>
              <a:ext uri="{FF2B5EF4-FFF2-40B4-BE49-F238E27FC236}">
                <a16:creationId xmlns:a16="http://schemas.microsoft.com/office/drawing/2014/main" id="{B90E1A03-6BA5-18C0-95FC-80C41F4B43BB}"/>
              </a:ext>
            </a:extLst>
          </p:cNvPr>
          <p:cNvSpPr txBox="1"/>
          <p:nvPr/>
        </p:nvSpPr>
        <p:spPr>
          <a:xfrm>
            <a:off x="2641747" y="1063096"/>
            <a:ext cx="6902388" cy="1815882"/>
          </a:xfrm>
          <a:prstGeom prst="rect">
            <a:avLst/>
          </a:prstGeom>
          <a:noFill/>
        </p:spPr>
        <p:txBody>
          <a:bodyPr wrap="square" rtlCol="0">
            <a:spAutoFit/>
          </a:bodyPr>
          <a:lstStyle/>
          <a:p>
            <a:pPr marL="457200" indent="-457200">
              <a:buFont typeface="Wingdings" panose="05000000000000000000" pitchFamily="2" charset="2"/>
              <a:buChar char="§"/>
            </a:pPr>
            <a:r>
              <a:rPr lang="en-GB" sz="2800" dirty="0">
                <a:latin typeface="SassoonPrimaryInfant" pitchFamily="2" charset="0"/>
              </a:rPr>
              <a:t>Wellingtons to be kept at Nursery</a:t>
            </a:r>
          </a:p>
          <a:p>
            <a:pPr marL="457200" indent="-457200">
              <a:buFont typeface="Wingdings" panose="05000000000000000000" pitchFamily="2" charset="2"/>
              <a:buChar char="§"/>
            </a:pPr>
            <a:r>
              <a:rPr lang="en-GB" sz="2800" dirty="0">
                <a:latin typeface="SassoonPrimaryInfant" pitchFamily="2" charset="0"/>
              </a:rPr>
              <a:t>Spare clothes</a:t>
            </a:r>
          </a:p>
          <a:p>
            <a:pPr marL="457200" indent="-457200">
              <a:buFont typeface="Wingdings" panose="05000000000000000000" pitchFamily="2" charset="2"/>
              <a:buChar char="§"/>
            </a:pPr>
            <a:r>
              <a:rPr lang="en-GB" sz="2800" dirty="0">
                <a:latin typeface="SassoonPrimaryInfant" pitchFamily="2" charset="0"/>
              </a:rPr>
              <a:t>Bag</a:t>
            </a:r>
          </a:p>
          <a:p>
            <a:pPr marL="457200" indent="-457200">
              <a:buFont typeface="Wingdings" panose="05000000000000000000" pitchFamily="2" charset="2"/>
              <a:buChar char="§"/>
            </a:pPr>
            <a:r>
              <a:rPr lang="en-GB" sz="2800" dirty="0">
                <a:latin typeface="SassoonPrimaryInfant" pitchFamily="2" charset="0"/>
              </a:rPr>
              <a:t>Water bottle</a:t>
            </a:r>
          </a:p>
        </p:txBody>
      </p:sp>
      <p:pic>
        <p:nvPicPr>
          <p:cNvPr id="33" name="Picture 32">
            <a:extLst>
              <a:ext uri="{FF2B5EF4-FFF2-40B4-BE49-F238E27FC236}">
                <a16:creationId xmlns:a16="http://schemas.microsoft.com/office/drawing/2014/main" id="{F36390B2-60E2-6D36-266B-7354390F5C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935" t="-3676" r="-1701" b="12169"/>
          <a:stretch/>
        </p:blipFill>
        <p:spPr>
          <a:xfrm>
            <a:off x="9072431" y="4144906"/>
            <a:ext cx="2680927" cy="2196548"/>
          </a:xfrm>
          <a:prstGeom prst="rect">
            <a:avLst/>
          </a:prstGeom>
          <a:ln w="57150">
            <a:solidFill>
              <a:schemeClr val="tx1"/>
            </a:solidFill>
          </a:ln>
        </p:spPr>
      </p:pic>
      <p:pic>
        <p:nvPicPr>
          <p:cNvPr id="34" name="Picture 12" descr="SD532952">
            <a:extLst>
              <a:ext uri="{FF2B5EF4-FFF2-40B4-BE49-F238E27FC236}">
                <a16:creationId xmlns:a16="http://schemas.microsoft.com/office/drawing/2014/main" id="{BED2BF9D-840B-158E-A958-10C8F58E64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4" y="339041"/>
            <a:ext cx="1817212" cy="13625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10">
            <a:extLst>
              <a:ext uri="{FF2B5EF4-FFF2-40B4-BE49-F238E27FC236}">
                <a16:creationId xmlns:a16="http://schemas.microsoft.com/office/drawing/2014/main" id="{980D8C0B-A1A3-8332-9AB6-E316AEDBD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2895" y="339041"/>
            <a:ext cx="1460500" cy="19478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a:extLst>
              <a:ext uri="{FF2B5EF4-FFF2-40B4-BE49-F238E27FC236}">
                <a16:creationId xmlns:a16="http://schemas.microsoft.com/office/drawing/2014/main" id="{E5C5E5FE-4787-9905-0BA0-3D9DD3490001}"/>
              </a:ext>
            </a:extLst>
          </p:cNvPr>
          <p:cNvPicPr>
            <a:picLocks noChangeAspect="1"/>
          </p:cNvPicPr>
          <p:nvPr/>
        </p:nvPicPr>
        <p:blipFill>
          <a:blip r:embed="rId5"/>
          <a:stretch>
            <a:fillRect/>
          </a:stretch>
        </p:blipFill>
        <p:spPr>
          <a:xfrm>
            <a:off x="7330036" y="1778214"/>
            <a:ext cx="2793054" cy="1597251"/>
          </a:xfrm>
          <a:prstGeom prst="rect">
            <a:avLst/>
          </a:prstGeom>
        </p:spPr>
      </p:pic>
      <p:pic>
        <p:nvPicPr>
          <p:cNvPr id="37" name="Picture 36">
            <a:extLst>
              <a:ext uri="{FF2B5EF4-FFF2-40B4-BE49-F238E27FC236}">
                <a16:creationId xmlns:a16="http://schemas.microsoft.com/office/drawing/2014/main" id="{4EC19327-F75E-BA3C-23C9-F6E4A11E7D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90" r="-349" b="25341"/>
          <a:stretch/>
        </p:blipFill>
        <p:spPr>
          <a:xfrm>
            <a:off x="137164" y="2729134"/>
            <a:ext cx="2032879" cy="1292662"/>
          </a:xfrm>
          <a:prstGeom prst="rect">
            <a:avLst/>
          </a:prstGeom>
          <a:ln w="57150">
            <a:solidFill>
              <a:schemeClr val="tx1"/>
            </a:solidFill>
          </a:ln>
        </p:spPr>
      </p:pic>
    </p:spTree>
    <p:extLst>
      <p:ext uri="{BB962C8B-B14F-4D97-AF65-F5344CB8AC3E}">
        <p14:creationId xmlns:p14="http://schemas.microsoft.com/office/powerpoint/2010/main" val="121926941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15616" y="3264770"/>
            <a:ext cx="5367765" cy="1968136"/>
          </a:xfrm>
        </p:spPr>
        <p:txBody>
          <a:bodyPr>
            <a:noAutofit/>
          </a:bodyPr>
          <a:lstStyle/>
          <a:p>
            <a:pPr algn="l"/>
            <a:r>
              <a:rPr lang="en-GB" sz="3600" dirty="0">
                <a:latin typeface="SassoonPrimaryType" pitchFamily="2" charset="0"/>
              </a:rPr>
              <a:t>We have our own pegs where we hang our coats and bags. </a:t>
            </a:r>
            <a:br>
              <a:rPr lang="en-GB" sz="3600" dirty="0">
                <a:latin typeface="SassoonPrimaryType" pitchFamily="2" charset="0"/>
              </a:rPr>
            </a:br>
            <a:br>
              <a:rPr lang="en-GB" sz="3600" dirty="0">
                <a:latin typeface="SassoonPrimaryType" pitchFamily="2" charset="0"/>
              </a:rPr>
            </a:br>
            <a:r>
              <a:rPr lang="en-GB" sz="3600" dirty="0">
                <a:latin typeface="SassoonPrimaryType" pitchFamily="2" charset="0"/>
              </a:rPr>
              <a:t>Wellington boots are kept on a trolley in the cloakroom.</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2894" t="18502"/>
          <a:stretch/>
        </p:blipFill>
        <p:spPr>
          <a:xfrm>
            <a:off x="6636773" y="1504335"/>
            <a:ext cx="4675665" cy="4374620"/>
          </a:xfrm>
          <a:prstGeom prst="rect">
            <a:avLst/>
          </a:prstGeom>
          <a:ln w="57150">
            <a:solidFill>
              <a:schemeClr val="tx1"/>
            </a:solidFill>
          </a:ln>
        </p:spPr>
      </p:pic>
      <p:sp>
        <p:nvSpPr>
          <p:cNvPr id="7" name="Rectangle 6">
            <a:extLst>
              <a:ext uri="{FF2B5EF4-FFF2-40B4-BE49-F238E27FC236}">
                <a16:creationId xmlns:a16="http://schemas.microsoft.com/office/drawing/2014/main" id="{369B4D1F-B61B-4A71-B89D-98157D2A9747}"/>
              </a:ext>
            </a:extLst>
          </p:cNvPr>
          <p:cNvSpPr/>
          <p:nvPr/>
        </p:nvSpPr>
        <p:spPr>
          <a:xfrm>
            <a:off x="8858862" y="1504335"/>
            <a:ext cx="1022557" cy="973086"/>
          </a:xfrm>
          <a:prstGeom prst="rect">
            <a:avLst/>
          </a:prstGeom>
          <a:solidFill>
            <a:srgbClr val="F8FAFA">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D38C7B4C-F590-4F66-9BA5-A3E725ED78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8" name="TextBox 7">
            <a:extLst>
              <a:ext uri="{FF2B5EF4-FFF2-40B4-BE49-F238E27FC236}">
                <a16:creationId xmlns:a16="http://schemas.microsoft.com/office/drawing/2014/main" id="{B910B398-B28F-EB11-02EE-7C066203DB13}"/>
              </a:ext>
            </a:extLst>
          </p:cNvPr>
          <p:cNvSpPr txBox="1"/>
          <p:nvPr/>
        </p:nvSpPr>
        <p:spPr>
          <a:xfrm>
            <a:off x="2876949" y="391803"/>
            <a:ext cx="6097656" cy="646331"/>
          </a:xfrm>
          <a:prstGeom prst="rect">
            <a:avLst/>
          </a:prstGeom>
          <a:noFill/>
        </p:spPr>
        <p:txBody>
          <a:bodyPr wrap="square">
            <a:spAutoFit/>
          </a:bodyPr>
          <a:lstStyle/>
          <a:p>
            <a:pPr algn="ctr"/>
            <a:r>
              <a:rPr lang="en-GB" sz="3600" b="1"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Nursery Environment </a:t>
            </a:r>
          </a:p>
        </p:txBody>
      </p:sp>
    </p:spTree>
    <p:extLst>
      <p:ext uri="{BB962C8B-B14F-4D97-AF65-F5344CB8AC3E}">
        <p14:creationId xmlns:p14="http://schemas.microsoft.com/office/powerpoint/2010/main" val="1666000469"/>
      </p:ext>
    </p:extLst>
  </p:cSld>
  <p:clrMapOvr>
    <a:masterClrMapping/>
  </p:clrMapOvr>
  <mc:AlternateContent xmlns:mc="http://schemas.openxmlformats.org/markup-compatibility/2006" xmlns:p14="http://schemas.microsoft.com/office/powerpoint/2010/main">
    <mc:Choice Requires="p14">
      <p:transition spd="slow" p14:dur="2000" advTm="12543"/>
    </mc:Choice>
    <mc:Fallback xmlns="">
      <p:transition spd="slow" advTm="1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5585820" y="4667045"/>
            <a:ext cx="5367765" cy="583472"/>
          </a:xfrm>
        </p:spPr>
        <p:txBody>
          <a:bodyPr>
            <a:noAutofit/>
          </a:bodyPr>
          <a:lstStyle/>
          <a:p>
            <a:pPr algn="l"/>
            <a:br>
              <a:rPr lang="en-GB" sz="3600" dirty="0">
                <a:latin typeface="SassoonPrimaryType" pitchFamily="2" charset="0"/>
              </a:rPr>
            </a:br>
            <a:br>
              <a:rPr lang="en-GB" sz="3600" dirty="0">
                <a:latin typeface="SassoonPrimaryType" pitchFamily="2" charset="0"/>
              </a:rPr>
            </a:br>
            <a:br>
              <a:rPr lang="en-GB" sz="3600" dirty="0">
                <a:latin typeface="SassoonPrimaryType" pitchFamily="2" charset="0"/>
              </a:rPr>
            </a:br>
            <a:br>
              <a:rPr lang="en-GB" sz="3600" dirty="0">
                <a:latin typeface="SassoonPrimaryType" pitchFamily="2" charset="0"/>
              </a:rPr>
            </a:br>
            <a:r>
              <a:rPr lang="en-GB" sz="3600" dirty="0">
                <a:latin typeface="SassoonPrimaryType" pitchFamily="2" charset="0"/>
              </a:rPr>
              <a:t>We know how important it is to drink water and eat fruit. We have a Snack Time where we can have a drink of water or milk and eat some delicious fruit. We take our water bottles home everyday so they can be cleaned and filled with fresh water. </a:t>
            </a:r>
          </a:p>
        </p:txBody>
      </p:sp>
      <p:pic>
        <p:nvPicPr>
          <p:cNvPr id="6" name="Picture 5">
            <a:extLst>
              <a:ext uri="{FF2B5EF4-FFF2-40B4-BE49-F238E27FC236}">
                <a16:creationId xmlns:a16="http://schemas.microsoft.com/office/drawing/2014/main" id="{B997AD4B-D6B2-42C0-932F-3CA6B311C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94" y="3629833"/>
            <a:ext cx="3558505" cy="2657895"/>
          </a:xfrm>
          <a:prstGeom prst="rect">
            <a:avLst/>
          </a:prstGeom>
          <a:ln w="57150">
            <a:solidFill>
              <a:schemeClr val="tx1"/>
            </a:solidFill>
          </a:ln>
        </p:spPr>
      </p:pic>
      <p:pic>
        <p:nvPicPr>
          <p:cNvPr id="8" name="Picture 7" descr="A picture containing indoor, refrigerator, photo, open&#10;&#10;Description automatically generated">
            <a:extLst>
              <a:ext uri="{FF2B5EF4-FFF2-40B4-BE49-F238E27FC236}">
                <a16:creationId xmlns:a16="http://schemas.microsoft.com/office/drawing/2014/main" id="{0A78EFAF-7EC3-4D86-BFD0-85981C814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654" t="12606" b="22565"/>
          <a:stretch/>
        </p:blipFill>
        <p:spPr>
          <a:xfrm rot="5400000">
            <a:off x="1942670" y="528063"/>
            <a:ext cx="2996468" cy="2805406"/>
          </a:xfrm>
          <a:prstGeom prst="rect">
            <a:avLst/>
          </a:prstGeom>
          <a:ln w="57150">
            <a:solidFill>
              <a:schemeClr val="tx1"/>
            </a:solidFill>
          </a:ln>
        </p:spPr>
      </p:pic>
      <p:pic>
        <p:nvPicPr>
          <p:cNvPr id="3" name="Audio 2">
            <a:hlinkClick r:id="" action="ppaction://media"/>
            <a:extLst>
              <a:ext uri="{FF2B5EF4-FFF2-40B4-BE49-F238E27FC236}">
                <a16:creationId xmlns:a16="http://schemas.microsoft.com/office/drawing/2014/main" id="{7387B6D2-537C-46F1-9A52-E5693E8A9A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0932833"/>
      </p:ext>
    </p:extLst>
  </p:cSld>
  <p:clrMapOvr>
    <a:masterClrMapping/>
  </p:clrMapOvr>
  <mc:AlternateContent xmlns:mc="http://schemas.openxmlformats.org/markup-compatibility/2006" xmlns:p14="http://schemas.microsoft.com/office/powerpoint/2010/main">
    <mc:Choice Requires="p14">
      <p:transition spd="slow" p14:dur="2000" advTm="20466"/>
    </mc:Choice>
    <mc:Fallback xmlns="">
      <p:transition spd="slow" advTm="2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11330" y="5944025"/>
            <a:ext cx="6221206" cy="583472"/>
          </a:xfrm>
        </p:spPr>
        <p:txBody>
          <a:bodyPr>
            <a:noAutofit/>
          </a:bodyPr>
          <a:lstStyle/>
          <a:p>
            <a:pPr algn="l"/>
            <a:br>
              <a:rPr lang="en-GB" sz="3600" dirty="0">
                <a:latin typeface="SassoonPrimaryType" pitchFamily="2" charset="0"/>
              </a:rPr>
            </a:br>
            <a:br>
              <a:rPr lang="en-GB" sz="3600" dirty="0">
                <a:highlight>
                  <a:srgbClr val="FFFF00"/>
                </a:highlight>
                <a:latin typeface="SassoonPrimaryType" pitchFamily="2" charset="0"/>
              </a:rPr>
            </a:br>
            <a:endParaRPr lang="en-GB" sz="3600" dirty="0">
              <a:latin typeface="SassoonPrimaryType" pitchFamily="2" charset="0"/>
            </a:endParaRPr>
          </a:p>
        </p:txBody>
      </p:sp>
      <p:pic>
        <p:nvPicPr>
          <p:cNvPr id="8" name="Picture 7">
            <a:extLst>
              <a:ext uri="{FF2B5EF4-FFF2-40B4-BE49-F238E27FC236}">
                <a16:creationId xmlns:a16="http://schemas.microsoft.com/office/drawing/2014/main" id="{24F1B0BB-774C-4C93-9429-B3CDD429C6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3933" y="704601"/>
            <a:ext cx="3828683" cy="2871512"/>
          </a:xfrm>
          <a:prstGeom prst="rect">
            <a:avLst/>
          </a:prstGeom>
          <a:ln w="57150">
            <a:solidFill>
              <a:schemeClr val="tx1"/>
            </a:solidFill>
          </a:ln>
        </p:spPr>
      </p:pic>
      <p:pic>
        <p:nvPicPr>
          <p:cNvPr id="10" name="Picture 9">
            <a:extLst>
              <a:ext uri="{FF2B5EF4-FFF2-40B4-BE49-F238E27FC236}">
                <a16:creationId xmlns:a16="http://schemas.microsoft.com/office/drawing/2014/main" id="{03EE9194-91F2-1A2E-0BAD-9FB689688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592" y="3429000"/>
            <a:ext cx="3528742" cy="2646557"/>
          </a:xfrm>
          <a:prstGeom prst="rect">
            <a:avLst/>
          </a:prstGeom>
          <a:ln w="57150">
            <a:solidFill>
              <a:schemeClr val="tx1"/>
            </a:solidFill>
          </a:ln>
        </p:spPr>
      </p:pic>
      <p:pic>
        <p:nvPicPr>
          <p:cNvPr id="11" name="Picture 10">
            <a:extLst>
              <a:ext uri="{FF2B5EF4-FFF2-40B4-BE49-F238E27FC236}">
                <a16:creationId xmlns:a16="http://schemas.microsoft.com/office/drawing/2014/main" id="{EC78D1C4-BF10-F01F-5EF7-58B66E1ADA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78087" y="1389532"/>
            <a:ext cx="3218657" cy="2413993"/>
          </a:xfrm>
          <a:prstGeom prst="rect">
            <a:avLst/>
          </a:prstGeom>
          <a:ln w="57150">
            <a:solidFill>
              <a:schemeClr val="tx1"/>
            </a:solidFill>
          </a:ln>
        </p:spPr>
      </p:pic>
      <p:pic>
        <p:nvPicPr>
          <p:cNvPr id="13" name="Picture 12">
            <a:extLst>
              <a:ext uri="{FF2B5EF4-FFF2-40B4-BE49-F238E27FC236}">
                <a16:creationId xmlns:a16="http://schemas.microsoft.com/office/drawing/2014/main" id="{C2B62C5B-4B3E-D9F3-B2D5-0AD4930B5D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3458" y="3983287"/>
            <a:ext cx="3653162" cy="2739871"/>
          </a:xfrm>
          <a:prstGeom prst="rect">
            <a:avLst/>
          </a:prstGeom>
          <a:ln w="57150">
            <a:solidFill>
              <a:schemeClr val="tx1"/>
            </a:solidFill>
          </a:ln>
        </p:spPr>
      </p:pic>
      <p:sp>
        <p:nvSpPr>
          <p:cNvPr id="15" name="TextBox 14">
            <a:extLst>
              <a:ext uri="{FF2B5EF4-FFF2-40B4-BE49-F238E27FC236}">
                <a16:creationId xmlns:a16="http://schemas.microsoft.com/office/drawing/2014/main" id="{6215567C-46E6-4627-38C6-6329A30C3A8A}"/>
              </a:ext>
            </a:extLst>
          </p:cNvPr>
          <p:cNvSpPr txBox="1"/>
          <p:nvPr/>
        </p:nvSpPr>
        <p:spPr>
          <a:xfrm>
            <a:off x="3379305" y="99392"/>
            <a:ext cx="8628043" cy="1200329"/>
          </a:xfrm>
          <a:prstGeom prst="rect">
            <a:avLst/>
          </a:prstGeom>
          <a:noFill/>
        </p:spPr>
        <p:txBody>
          <a:bodyPr wrap="square">
            <a:spAutoFit/>
          </a:bodyPr>
          <a:lstStyle/>
          <a:p>
            <a:r>
              <a:rPr lang="en-GB" sz="3600" dirty="0">
                <a:latin typeface="SassoonPrimaryType" pitchFamily="2" charset="0"/>
              </a:rPr>
              <a:t>The children will love to explore the classroom and play with all the new toys.</a:t>
            </a:r>
            <a:endParaRPr lang="en-GB" sz="3600" dirty="0"/>
          </a:p>
        </p:txBody>
      </p:sp>
      <p:pic>
        <p:nvPicPr>
          <p:cNvPr id="6" name="Picture 5" descr="A picture containing indoor, floor, bedroom, decorated&#10;&#10;Description automatically generated">
            <a:extLst>
              <a:ext uri="{FF2B5EF4-FFF2-40B4-BE49-F238E27FC236}">
                <a16:creationId xmlns:a16="http://schemas.microsoft.com/office/drawing/2014/main" id="{732AB4F3-3811-3EF1-152E-3F630E184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6620" y="1535532"/>
            <a:ext cx="3461547" cy="2596160"/>
          </a:xfrm>
          <a:prstGeom prst="rect">
            <a:avLst/>
          </a:prstGeom>
          <a:ln w="57150">
            <a:solidFill>
              <a:schemeClr val="tx1"/>
            </a:solidFill>
          </a:ln>
        </p:spPr>
      </p:pic>
      <p:pic>
        <p:nvPicPr>
          <p:cNvPr id="19" name="Picture 18" descr="A picture containing text, indoor&#10;&#10;Description automatically generated">
            <a:extLst>
              <a:ext uri="{FF2B5EF4-FFF2-40B4-BE49-F238E27FC236}">
                <a16:creationId xmlns:a16="http://schemas.microsoft.com/office/drawing/2014/main" id="{69AA908B-1BD7-5A3F-1016-D146E2ED0A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285147" y="3058537"/>
            <a:ext cx="3099727" cy="2324795"/>
          </a:xfrm>
          <a:prstGeom prst="rect">
            <a:avLst/>
          </a:prstGeom>
          <a:ln w="57150">
            <a:solidFill>
              <a:schemeClr val="tx1"/>
            </a:solidFill>
          </a:ln>
        </p:spPr>
      </p:pic>
      <p:pic>
        <p:nvPicPr>
          <p:cNvPr id="20" name="Picture 19">
            <a:extLst>
              <a:ext uri="{FF2B5EF4-FFF2-40B4-BE49-F238E27FC236}">
                <a16:creationId xmlns:a16="http://schemas.microsoft.com/office/drawing/2014/main" id="{B39B7FA3-F637-06CA-AE5B-7E688C39EB5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357195" y="4408633"/>
            <a:ext cx="2920396" cy="2190297"/>
          </a:xfrm>
          <a:prstGeom prst="rect">
            <a:avLst/>
          </a:prstGeom>
          <a:ln w="57150">
            <a:solidFill>
              <a:schemeClr val="tx1"/>
            </a:solidFill>
          </a:ln>
        </p:spPr>
      </p:pic>
    </p:spTree>
    <p:extLst>
      <p:ext uri="{BB962C8B-B14F-4D97-AF65-F5344CB8AC3E}">
        <p14:creationId xmlns:p14="http://schemas.microsoft.com/office/powerpoint/2010/main" val="78682830"/>
      </p:ext>
    </p:extLst>
  </p:cSld>
  <p:clrMapOvr>
    <a:masterClrMapping/>
  </p:clrMapOvr>
  <mc:AlternateContent xmlns:mc="http://schemas.openxmlformats.org/markup-compatibility/2006" xmlns:p14="http://schemas.microsoft.com/office/powerpoint/2010/main">
    <mc:Choice Requires="p14">
      <p:transition spd="slow" p14:dur="2000" advTm="24290"/>
    </mc:Choice>
    <mc:Fallback xmlns="">
      <p:transition spd="slow" advTm="2429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6201935" y="4460105"/>
            <a:ext cx="5367765" cy="583472"/>
          </a:xfrm>
        </p:spPr>
        <p:txBody>
          <a:bodyPr>
            <a:noAutofit/>
          </a:bodyPr>
          <a:lstStyle/>
          <a:p>
            <a:pPr algn="l"/>
            <a:r>
              <a:rPr lang="en-GB" sz="3600" dirty="0">
                <a:latin typeface="SassoonPrimaryType" pitchFamily="2" charset="0"/>
              </a:rPr>
              <a:t>When we need the toilet, we can use it anytime as the toilets are in the classroom. When we have finished, we always wash our hands really well using the squirty soap.</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770" r="14712"/>
          <a:stretch/>
        </p:blipFill>
        <p:spPr>
          <a:xfrm>
            <a:off x="1859796" y="287382"/>
            <a:ext cx="3611105" cy="4384377"/>
          </a:xfrm>
          <a:prstGeom prst="rect">
            <a:avLst/>
          </a:prstGeom>
          <a:ln w="57150">
            <a:solidFill>
              <a:schemeClr val="tx1"/>
            </a:solidFill>
          </a:ln>
        </p:spPr>
      </p:pic>
      <p:pic>
        <p:nvPicPr>
          <p:cNvPr id="7" name="Picture 6">
            <a:extLst>
              <a:ext uri="{FF2B5EF4-FFF2-40B4-BE49-F238E27FC236}">
                <a16:creationId xmlns:a16="http://schemas.microsoft.com/office/drawing/2014/main" id="{7F969F64-432B-46C5-B6DC-8C011EDB7A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423"/>
          <a:stretch/>
        </p:blipFill>
        <p:spPr>
          <a:xfrm>
            <a:off x="459581" y="2573969"/>
            <a:ext cx="2434310" cy="4068131"/>
          </a:xfrm>
          <a:prstGeom prst="rect">
            <a:avLst/>
          </a:prstGeom>
          <a:ln w="57150">
            <a:solidFill>
              <a:schemeClr val="tx1"/>
            </a:solidFill>
          </a:ln>
        </p:spPr>
      </p:pic>
    </p:spTree>
    <p:extLst>
      <p:ext uri="{BB962C8B-B14F-4D97-AF65-F5344CB8AC3E}">
        <p14:creationId xmlns:p14="http://schemas.microsoft.com/office/powerpoint/2010/main" val="1763602410"/>
      </p:ext>
    </p:extLst>
  </p:cSld>
  <p:clrMapOvr>
    <a:masterClrMapping/>
  </p:clrMapOvr>
  <mc:AlternateContent xmlns:mc="http://schemas.openxmlformats.org/markup-compatibility/2006" xmlns:p14="http://schemas.microsoft.com/office/powerpoint/2010/main">
    <mc:Choice Requires="p14">
      <p:transition spd="slow" p14:dur="2000" advTm="13241"/>
    </mc:Choice>
    <mc:Fallback xmlns="">
      <p:transition spd="slow" advTm="1324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3412117" y="2260514"/>
            <a:ext cx="5367765" cy="583472"/>
          </a:xfrm>
        </p:spPr>
        <p:txBody>
          <a:bodyPr>
            <a:noAutofit/>
          </a:bodyPr>
          <a:lstStyle/>
          <a:p>
            <a:pPr algn="l"/>
            <a:r>
              <a:rPr lang="en-GB" sz="3600" dirty="0">
                <a:latin typeface="SassoonPrimaryType" pitchFamily="2" charset="0"/>
              </a:rPr>
              <a:t>We love to spend lots of time in the Rainbow Garden, whatever the weather. There is so much to do!</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800697" y="2936354"/>
            <a:ext cx="4165383" cy="3111180"/>
          </a:xfrm>
          <a:prstGeom prst="rect">
            <a:avLst/>
          </a:prstGeom>
          <a:ln w="57150">
            <a:solidFill>
              <a:schemeClr val="tx1"/>
            </a:solidFill>
          </a:ln>
        </p:spPr>
      </p:pic>
      <p:pic>
        <p:nvPicPr>
          <p:cNvPr id="10" name="Picture 9">
            <a:extLst>
              <a:ext uri="{FF2B5EF4-FFF2-40B4-BE49-F238E27FC236}">
                <a16:creationId xmlns:a16="http://schemas.microsoft.com/office/drawing/2014/main" id="{DBD584D3-5841-84E6-64BD-F0CEE58949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198480" y="618026"/>
            <a:ext cx="3640429" cy="2730322"/>
          </a:xfrm>
          <a:prstGeom prst="rect">
            <a:avLst/>
          </a:prstGeom>
          <a:ln w="57150">
            <a:solidFill>
              <a:schemeClr val="tx1"/>
            </a:solidFill>
          </a:ln>
        </p:spPr>
      </p:pic>
      <p:pic>
        <p:nvPicPr>
          <p:cNvPr id="13" name="Picture 12">
            <a:extLst>
              <a:ext uri="{FF2B5EF4-FFF2-40B4-BE49-F238E27FC236}">
                <a16:creationId xmlns:a16="http://schemas.microsoft.com/office/drawing/2014/main" id="{601D924B-6AFF-59A8-6C1F-D52196F2F8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400000">
            <a:off x="8260904" y="3409039"/>
            <a:ext cx="3781481" cy="2836111"/>
          </a:xfrm>
          <a:prstGeom prst="rect">
            <a:avLst/>
          </a:prstGeom>
          <a:ln w="57150">
            <a:solidFill>
              <a:schemeClr val="tx1"/>
            </a:solidFill>
          </a:ln>
        </p:spPr>
      </p:pic>
      <p:pic>
        <p:nvPicPr>
          <p:cNvPr id="14" name="Picture 13">
            <a:extLst>
              <a:ext uri="{FF2B5EF4-FFF2-40B4-BE49-F238E27FC236}">
                <a16:creationId xmlns:a16="http://schemas.microsoft.com/office/drawing/2014/main" id="{545457E7-975A-2F95-425B-5833E8532B9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79882" y="405122"/>
            <a:ext cx="2862837" cy="2147128"/>
          </a:xfrm>
          <a:prstGeom prst="rect">
            <a:avLst/>
          </a:prstGeom>
          <a:ln w="57150">
            <a:solidFill>
              <a:schemeClr val="tx1"/>
            </a:solidFill>
          </a:ln>
        </p:spPr>
      </p:pic>
      <p:pic>
        <p:nvPicPr>
          <p:cNvPr id="15" name="Picture 14">
            <a:extLst>
              <a:ext uri="{FF2B5EF4-FFF2-40B4-BE49-F238E27FC236}">
                <a16:creationId xmlns:a16="http://schemas.microsoft.com/office/drawing/2014/main" id="{CC43746B-DB6A-221C-8ABA-82510A5DA0B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445480" y="4281434"/>
            <a:ext cx="2876621" cy="2157466"/>
          </a:xfrm>
          <a:prstGeom prst="rect">
            <a:avLst/>
          </a:prstGeom>
          <a:ln w="57150">
            <a:solidFill>
              <a:schemeClr val="tx1"/>
            </a:solidFill>
          </a:ln>
        </p:spPr>
      </p:pic>
    </p:spTree>
    <p:extLst>
      <p:ext uri="{BB962C8B-B14F-4D97-AF65-F5344CB8AC3E}">
        <p14:creationId xmlns:p14="http://schemas.microsoft.com/office/powerpoint/2010/main" val="2662686124"/>
      </p:ext>
    </p:extLst>
  </p:cSld>
  <p:clrMapOvr>
    <a:masterClrMapping/>
  </p:clrMapOvr>
  <mc:AlternateContent xmlns:mc="http://schemas.openxmlformats.org/markup-compatibility/2006" xmlns:p14="http://schemas.microsoft.com/office/powerpoint/2010/main">
    <mc:Choice Requires="p14">
      <p:transition spd="slow" p14:dur="2000" advTm="10442"/>
    </mc:Choice>
    <mc:Fallback xmlns="">
      <p:transition spd="slow" advTm="1044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3189529" y="3059681"/>
            <a:ext cx="5367765" cy="583472"/>
          </a:xfrm>
        </p:spPr>
        <p:txBody>
          <a:bodyPr>
            <a:noAutofit/>
          </a:bodyPr>
          <a:lstStyle/>
          <a:p>
            <a:pPr algn="l"/>
            <a:r>
              <a:rPr lang="en-GB" sz="3600" dirty="0">
                <a:latin typeface="SassoonPrimaryType" pitchFamily="2" charset="0"/>
              </a:rPr>
              <a:t>We keep active outside playing with the footballs, bats and balls and crawling through tunnels but also like some quiet time in the covered outdoor reading &amp; mark making area.</a:t>
            </a:r>
          </a:p>
        </p:txBody>
      </p:sp>
      <p:pic>
        <p:nvPicPr>
          <p:cNvPr id="14" name="Picture 13">
            <a:extLst>
              <a:ext uri="{FF2B5EF4-FFF2-40B4-BE49-F238E27FC236}">
                <a16:creationId xmlns:a16="http://schemas.microsoft.com/office/drawing/2014/main" id="{1052C6C0-087C-47EE-BFD7-B63F470C3F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400000">
            <a:off x="73386" y="673736"/>
            <a:ext cx="2862837" cy="2147128"/>
          </a:xfrm>
          <a:prstGeom prst="rect">
            <a:avLst/>
          </a:prstGeom>
          <a:ln w="57150">
            <a:solidFill>
              <a:schemeClr val="tx1"/>
            </a:solidFill>
          </a:ln>
        </p:spPr>
      </p:pic>
      <p:pic>
        <p:nvPicPr>
          <p:cNvPr id="20" name="Picture 19">
            <a:extLst>
              <a:ext uri="{FF2B5EF4-FFF2-40B4-BE49-F238E27FC236}">
                <a16:creationId xmlns:a16="http://schemas.microsoft.com/office/drawing/2014/main" id="{242B9FB5-9FA0-465C-8D91-AF1EA24496B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3761294" y="3622121"/>
            <a:ext cx="4116180" cy="3087136"/>
          </a:xfrm>
          <a:prstGeom prst="rect">
            <a:avLst/>
          </a:prstGeom>
          <a:ln w="57150">
            <a:solidFill>
              <a:schemeClr val="tx1"/>
            </a:solidFill>
          </a:ln>
        </p:spPr>
      </p:pic>
      <p:pic>
        <p:nvPicPr>
          <p:cNvPr id="3" name="Audio 2">
            <a:hlinkClick r:id="" action="ppaction://media"/>
            <a:extLst>
              <a:ext uri="{FF2B5EF4-FFF2-40B4-BE49-F238E27FC236}">
                <a16:creationId xmlns:a16="http://schemas.microsoft.com/office/drawing/2014/main" id="{5E164759-D7BB-49C8-BFC7-E5100B9A85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86CE429B-7BC4-C138-5109-C97DA58441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5400000">
            <a:off x="8970820" y="677883"/>
            <a:ext cx="3188503" cy="2391376"/>
          </a:xfrm>
          <a:prstGeom prst="rect">
            <a:avLst/>
          </a:prstGeom>
          <a:ln w="57150">
            <a:solidFill>
              <a:schemeClr val="tx1"/>
            </a:solidFill>
          </a:ln>
        </p:spPr>
      </p:pic>
      <p:pic>
        <p:nvPicPr>
          <p:cNvPr id="9" name="Picture 8">
            <a:extLst>
              <a:ext uri="{FF2B5EF4-FFF2-40B4-BE49-F238E27FC236}">
                <a16:creationId xmlns:a16="http://schemas.microsoft.com/office/drawing/2014/main" id="{47F662A9-D510-A83B-AA68-953F7B8AFF2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430707" y="3988567"/>
            <a:ext cx="3138993" cy="2354245"/>
          </a:xfrm>
          <a:prstGeom prst="rect">
            <a:avLst/>
          </a:prstGeom>
          <a:ln w="57150">
            <a:solidFill>
              <a:schemeClr val="tx1"/>
            </a:solidFill>
          </a:ln>
        </p:spPr>
      </p:pic>
      <p:pic>
        <p:nvPicPr>
          <p:cNvPr id="10" name="Picture 9">
            <a:extLst>
              <a:ext uri="{FF2B5EF4-FFF2-40B4-BE49-F238E27FC236}">
                <a16:creationId xmlns:a16="http://schemas.microsoft.com/office/drawing/2014/main" id="{E016D137-D964-5DE4-1DED-C87573343EE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15900" y="3861912"/>
            <a:ext cx="3307866" cy="2480900"/>
          </a:xfrm>
          <a:prstGeom prst="rect">
            <a:avLst/>
          </a:prstGeom>
          <a:ln w="57150">
            <a:solidFill>
              <a:schemeClr val="tx1"/>
            </a:solidFill>
          </a:ln>
        </p:spPr>
      </p:pic>
    </p:spTree>
    <p:extLst>
      <p:ext uri="{BB962C8B-B14F-4D97-AF65-F5344CB8AC3E}">
        <p14:creationId xmlns:p14="http://schemas.microsoft.com/office/powerpoint/2010/main" val="869587147"/>
      </p:ext>
    </p:extLst>
  </p:cSld>
  <p:clrMapOvr>
    <a:masterClrMapping/>
  </p:clrMapOvr>
  <mc:AlternateContent xmlns:mc="http://schemas.openxmlformats.org/markup-compatibility/2006" xmlns:p14="http://schemas.microsoft.com/office/powerpoint/2010/main">
    <mc:Choice Requires="p14">
      <p:transition spd="slow" p14:dur="2000" advTm="14768"/>
    </mc:Choice>
    <mc:Fallback xmlns="">
      <p:transition spd="slow" advTm="1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AutoShape 2" descr="https://st-cuthberts.eschools.co.uk/albums/view_image/NDk3M2MxNjgxM2UzNWEyNDNkODBiYmEzY2QwYTMxNjJmMzg4NGU4YTFmMzNiMjU3MmRjMTA3NzU3NDI2NGFhYzY3ZTk5MGZiODA0YzcxNWI5Y2ZlMjNjNWYzZDlmNzNkYjhlMjY2MDlhYzZkMDc4YzJlZTZjM2QzODMxZjRkNTkrSVVRb2dCWTdmKzJXNDZlakJmbjgwTmF3bXVNN0svZzhJQmN6VzlSd1dBPQ%3D%3D/small"/>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072851F8-5F79-475C-358A-3FEF5AB99A8A}"/>
              </a:ext>
            </a:extLst>
          </p:cNvPr>
          <p:cNvSpPr txBox="1"/>
          <p:nvPr/>
        </p:nvSpPr>
        <p:spPr>
          <a:xfrm>
            <a:off x="636104" y="695738"/>
            <a:ext cx="5973418" cy="6124754"/>
          </a:xfrm>
          <a:prstGeom prst="rect">
            <a:avLst/>
          </a:prstGeom>
          <a:noFill/>
        </p:spPr>
        <p:txBody>
          <a:bodyPr wrap="square">
            <a:spAutoFit/>
          </a:bodyPr>
          <a:lstStyle/>
          <a:p>
            <a:pPr marL="457200" indent="-457200" eaLnBrk="1" hangingPunct="1">
              <a:buFont typeface="Arial" panose="020B0604020202020204" pitchFamily="34" charset="0"/>
              <a:buChar char="•"/>
              <a:defRPr/>
            </a:pPr>
            <a:r>
              <a:rPr lang="en-GB" altLang="en-US" sz="2800" dirty="0">
                <a:latin typeface="SassoonPrimaryInfant" pitchFamily="2" charset="0"/>
              </a:rPr>
              <a:t>We eat lunch in Nursery at 11:30.</a:t>
            </a:r>
          </a:p>
          <a:p>
            <a:pPr marL="457200" indent="-457200" eaLnBrk="1" hangingPunct="1">
              <a:buFont typeface="Arial" panose="020B0604020202020204" pitchFamily="34" charset="0"/>
              <a:buChar char="•"/>
              <a:defRPr/>
            </a:pPr>
            <a:r>
              <a:rPr lang="en-GB" sz="2800" dirty="0">
                <a:latin typeface="SassoonPrimaryInfant" pitchFamily="2" charset="0"/>
              </a:rPr>
              <a:t>We have lunch in the KS1 Hall where we sit with our friends with the dinner lady.</a:t>
            </a:r>
            <a:endParaRPr lang="en-GB" altLang="en-US" sz="2800" dirty="0">
              <a:latin typeface="SassoonPrimaryInfant" pitchFamily="2" charset="0"/>
            </a:endParaRPr>
          </a:p>
          <a:p>
            <a:pPr marL="457200" indent="-457200" eaLnBrk="1" hangingPunct="1">
              <a:buFont typeface="Arial" panose="020B0604020202020204" pitchFamily="34" charset="0"/>
              <a:buChar char="•"/>
              <a:defRPr/>
            </a:pPr>
            <a:r>
              <a:rPr lang="en-GB" altLang="en-US" sz="2800" dirty="0">
                <a:latin typeface="SassoonPrimaryInfant" pitchFamily="2" charset="0"/>
              </a:rPr>
              <a:t>Children can pay for a school meal (£2.10 per day) or bring a packed lunch.</a:t>
            </a:r>
          </a:p>
          <a:p>
            <a:pPr marL="457200" indent="-457200" eaLnBrk="1" hangingPunct="1">
              <a:buFont typeface="Arial" panose="020B0604020202020204" pitchFamily="34" charset="0"/>
              <a:buChar char="•"/>
              <a:defRPr/>
            </a:pPr>
            <a:r>
              <a:rPr lang="en-GB" altLang="en-US" sz="2800" dirty="0">
                <a:latin typeface="SassoonPrimaryInfant" pitchFamily="2" charset="0"/>
              </a:rPr>
              <a:t>School meals often encourage children to try new food.</a:t>
            </a:r>
          </a:p>
          <a:p>
            <a:pPr marL="457200" indent="-457200" eaLnBrk="1" hangingPunct="1">
              <a:buFont typeface="Arial" panose="020B0604020202020204" pitchFamily="34" charset="0"/>
              <a:buChar char="•"/>
              <a:defRPr/>
            </a:pPr>
            <a:r>
              <a:rPr lang="en-GB" altLang="en-US" sz="2800" dirty="0">
                <a:latin typeface="SassoonPrimaryInfant" pitchFamily="2" charset="0"/>
              </a:rPr>
              <a:t>Choice of 3 school meals which you select from in advance.</a:t>
            </a:r>
          </a:p>
          <a:p>
            <a:pPr marL="457200" indent="-457200" eaLnBrk="1" hangingPunct="1">
              <a:buFont typeface="Arial" panose="020B0604020202020204" pitchFamily="34" charset="0"/>
              <a:buChar char="•"/>
              <a:defRPr/>
            </a:pPr>
            <a:r>
              <a:rPr lang="en-GB" altLang="en-US" sz="2800" dirty="0">
                <a:latin typeface="SassoonPrimaryInfant" pitchFamily="2" charset="0"/>
              </a:rPr>
              <a:t>However children can bring in their own Healthy packed lunch if they would prefer. </a:t>
            </a:r>
          </a:p>
        </p:txBody>
      </p:sp>
      <p:sp>
        <p:nvSpPr>
          <p:cNvPr id="12" name="TextBox 11">
            <a:extLst>
              <a:ext uri="{FF2B5EF4-FFF2-40B4-BE49-F238E27FC236}">
                <a16:creationId xmlns:a16="http://schemas.microsoft.com/office/drawing/2014/main" id="{B58D8274-802E-EAE1-DA3C-6A05D750E68C}"/>
              </a:ext>
            </a:extLst>
          </p:cNvPr>
          <p:cNvSpPr txBox="1"/>
          <p:nvPr/>
        </p:nvSpPr>
        <p:spPr>
          <a:xfrm>
            <a:off x="2760593" y="168275"/>
            <a:ext cx="609765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ln w="10160">
                  <a:solidFill>
                    <a:srgbClr val="4472C4"/>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Lunchtimes</a:t>
            </a:r>
            <a:endParaRPr kumimoji="0" lang="en-GB" sz="4000" b="1" i="0" u="none" strike="noStrike" kern="1200" cap="none" spc="0" normalizeH="0" baseline="0" noProof="0" dirty="0">
              <a:ln w="10160">
                <a:solidFill>
                  <a:srgbClr val="4472C4"/>
                </a:solidFill>
                <a:prstDash val="solid"/>
              </a:ln>
              <a:solidFill>
                <a:srgbClr val="0070C0"/>
              </a:solidFill>
              <a:effectLst>
                <a:outerShdw blurRad="38100" dist="22860" dir="5400000" algn="tl" rotWithShape="0">
                  <a:srgbClr val="000000">
                    <a:alpha val="30000"/>
                  </a:srgbClr>
                </a:outerShdw>
              </a:effectLst>
              <a:uLnTx/>
              <a:uFillTx/>
              <a:latin typeface="SassoonPrimaryInfant" pitchFamily="2" charset="0"/>
              <a:ea typeface="+mn-ea"/>
              <a:cs typeface="+mn-cs"/>
            </a:endParaRPr>
          </a:p>
        </p:txBody>
      </p:sp>
      <p:pic>
        <p:nvPicPr>
          <p:cNvPr id="14" name="Picture 13" descr="A picture containing text, indoor, cluttered&#10;&#10;Description automatically generated">
            <a:extLst>
              <a:ext uri="{FF2B5EF4-FFF2-40B4-BE49-F238E27FC236}">
                <a16:creationId xmlns:a16="http://schemas.microsoft.com/office/drawing/2014/main" id="{32D2FA8A-8526-7DCA-4093-B9537C5FAC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094962" y="1775862"/>
            <a:ext cx="5526572" cy="4144929"/>
          </a:xfrm>
          <a:prstGeom prst="rect">
            <a:avLst/>
          </a:prstGeom>
          <a:ln w="57150">
            <a:solidFill>
              <a:schemeClr val="tx1"/>
            </a:solidFill>
          </a:ln>
        </p:spPr>
      </p:pic>
      <p:sp>
        <p:nvSpPr>
          <p:cNvPr id="15" name="Oval 14">
            <a:extLst>
              <a:ext uri="{FF2B5EF4-FFF2-40B4-BE49-F238E27FC236}">
                <a16:creationId xmlns:a16="http://schemas.microsoft.com/office/drawing/2014/main" id="{2CEDE7FF-147A-EBD8-A584-3FF6252F615B}"/>
              </a:ext>
            </a:extLst>
          </p:cNvPr>
          <p:cNvSpPr/>
          <p:nvPr/>
        </p:nvSpPr>
        <p:spPr>
          <a:xfrm>
            <a:off x="9134061" y="3697357"/>
            <a:ext cx="407504" cy="218660"/>
          </a:xfrm>
          <a:prstGeom prst="ellipse">
            <a:avLst/>
          </a:prstGeom>
          <a:solidFill>
            <a:srgbClr val="CAD957"/>
          </a:solidFill>
          <a:ln>
            <a:solidFill>
              <a:srgbClr val="CAD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0379492"/>
      </p:ext>
    </p:extLst>
  </p:cSld>
  <p:clrMapOvr>
    <a:masterClrMapping/>
  </p:clrMapOvr>
  <mc:AlternateContent xmlns:mc="http://schemas.openxmlformats.org/markup-compatibility/2006" xmlns:p14="http://schemas.microsoft.com/office/powerpoint/2010/main">
    <mc:Choice Requires="p14">
      <p:transition spd="slow" p14:dur="2000" advTm="11509"/>
    </mc:Choice>
    <mc:Fallback xmlns="">
      <p:transition spd="slow" advTm="1150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93103" y="69669"/>
            <a:ext cx="3730554" cy="2481942"/>
          </a:xfrm>
        </p:spPr>
        <p:txBody>
          <a:bodyPr>
            <a:normAutofit/>
          </a:bodyPr>
          <a:lstStyle/>
          <a:p>
            <a:pPr algn="l"/>
            <a:r>
              <a:rPr lang="en-GB" sz="3600" dirty="0">
                <a:latin typeface="SassoonPrimaryType" pitchFamily="2" charset="0"/>
              </a:rPr>
              <a:t>My name is Miss Graham and I am the Nursery  Teacher.</a:t>
            </a:r>
          </a:p>
        </p:txBody>
      </p:sp>
      <p:sp>
        <p:nvSpPr>
          <p:cNvPr id="7" name="Title 1"/>
          <p:cNvSpPr txBox="1">
            <a:spLocks/>
          </p:cNvSpPr>
          <p:nvPr/>
        </p:nvSpPr>
        <p:spPr>
          <a:xfrm>
            <a:off x="7372100" y="1625126"/>
            <a:ext cx="3730554" cy="2529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SassoonPrimaryType" pitchFamily="2" charset="0"/>
              </a:rPr>
              <a:t>Miss Green is the Teaching Assistant who works in Nursery.</a:t>
            </a:r>
          </a:p>
        </p:txBody>
      </p:sp>
      <p:sp>
        <p:nvSpPr>
          <p:cNvPr id="8" name="Title 1"/>
          <p:cNvSpPr txBox="1">
            <a:spLocks/>
          </p:cNvSpPr>
          <p:nvPr/>
        </p:nvSpPr>
        <p:spPr>
          <a:xfrm>
            <a:off x="670558" y="5442857"/>
            <a:ext cx="10781213" cy="12104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SassoonPrimaryType" pitchFamily="2" charset="0"/>
              </a:rPr>
              <a:t>We can’t wait to meet our new Nursery friends.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70120" y="2294361"/>
            <a:ext cx="2884233" cy="31025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315230391"/>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3680772" y="5136868"/>
            <a:ext cx="5367765" cy="583472"/>
          </a:xfrm>
        </p:spPr>
        <p:txBody>
          <a:bodyPr>
            <a:noAutofit/>
          </a:bodyPr>
          <a:lstStyle/>
          <a:p>
            <a:pPr algn="l"/>
            <a:r>
              <a:rPr lang="en-GB" sz="3600" dirty="0">
                <a:latin typeface="SassoonPrimaryType" pitchFamily="2" charset="0"/>
              </a:rPr>
              <a:t>We have RE lessons each week based on a theme.  Often, we visit the school chapel for our class liturgies</a:t>
            </a:r>
            <a:r>
              <a:rPr lang="en-GB" sz="3600" dirty="0">
                <a:latin typeface="SassoonPrimaryInfant" pitchFamily="2" charset="0"/>
              </a:rPr>
              <a:t>. We share prayer time when we start school, before we have our lunch and at the end the day. </a:t>
            </a:r>
            <a:br>
              <a:rPr lang="en-GB" dirty="0">
                <a:highlight>
                  <a:srgbClr val="FFFF00"/>
                </a:highlight>
              </a:rPr>
            </a:br>
            <a:endParaRPr lang="en-GB" sz="3600" dirty="0">
              <a:highlight>
                <a:srgbClr val="FFFF00"/>
              </a:highlight>
              <a:latin typeface="SassoonPrimaryType" pitchFamily="2" charset="0"/>
            </a:endParaRPr>
          </a:p>
        </p:txBody>
      </p:sp>
      <p:pic>
        <p:nvPicPr>
          <p:cNvPr id="11" name="Picture 10">
            <a:extLst>
              <a:ext uri="{FF2B5EF4-FFF2-40B4-BE49-F238E27FC236}">
                <a16:creationId xmlns:a16="http://schemas.microsoft.com/office/drawing/2014/main" id="{806C12BC-D7BB-471A-8D79-4F06F88036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5400000">
            <a:off x="-165041" y="1848591"/>
            <a:ext cx="4098673" cy="3061353"/>
          </a:xfrm>
          <a:prstGeom prst="rect">
            <a:avLst/>
          </a:prstGeom>
          <a:ln w="57150">
            <a:solidFill>
              <a:schemeClr val="tx1"/>
            </a:solidFill>
          </a:ln>
        </p:spPr>
      </p:pic>
      <p:pic>
        <p:nvPicPr>
          <p:cNvPr id="13" name="Picture 2">
            <a:extLst>
              <a:ext uri="{FF2B5EF4-FFF2-40B4-BE49-F238E27FC236}">
                <a16:creationId xmlns:a16="http://schemas.microsoft.com/office/drawing/2014/main" id="{46E3D270-A849-4489-94D3-BE33B2EE45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481" r="6481"/>
          <a:stretch/>
        </p:blipFill>
        <p:spPr bwMode="auto">
          <a:xfrm rot="5400000">
            <a:off x="9226129" y="420421"/>
            <a:ext cx="2780555" cy="2395994"/>
          </a:xfrm>
          <a:prstGeom prst="rect">
            <a:avLst/>
          </a:prstGeom>
          <a:ln w="5715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F252966-5EE2-4C91-A384-0DF9590AE3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5400000">
            <a:off x="8905130" y="3864690"/>
            <a:ext cx="3045223" cy="228391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01A736A-A37D-F1D6-E966-2568259B1B73}"/>
              </a:ext>
            </a:extLst>
          </p:cNvPr>
          <p:cNvSpPr txBox="1"/>
          <p:nvPr/>
        </p:nvSpPr>
        <p:spPr>
          <a:xfrm>
            <a:off x="2950881" y="371925"/>
            <a:ext cx="6097656" cy="584775"/>
          </a:xfrm>
          <a:prstGeom prst="rect">
            <a:avLst/>
          </a:prstGeom>
          <a:noFill/>
        </p:spPr>
        <p:txBody>
          <a:bodyPr wrap="square">
            <a:spAutoFit/>
          </a:bodyPr>
          <a:lstStyle/>
          <a:p>
            <a:pPr algn="ctr"/>
            <a:r>
              <a:rPr lang="en-GB" sz="3200" b="1"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RE.</a:t>
            </a:r>
          </a:p>
        </p:txBody>
      </p:sp>
    </p:spTree>
    <p:extLst>
      <p:ext uri="{BB962C8B-B14F-4D97-AF65-F5344CB8AC3E}">
        <p14:creationId xmlns:p14="http://schemas.microsoft.com/office/powerpoint/2010/main" val="1314840833"/>
      </p:ext>
    </p:extLst>
  </p:cSld>
  <p:clrMapOvr>
    <a:masterClrMapping/>
  </p:clrMapOvr>
  <mc:AlternateContent xmlns:mc="http://schemas.openxmlformats.org/markup-compatibility/2006" xmlns:p14="http://schemas.microsoft.com/office/powerpoint/2010/main">
    <mc:Choice Requires="p14">
      <p:transition spd="slow" p14:dur="2000" advTm="19647"/>
    </mc:Choice>
    <mc:Fallback xmlns="">
      <p:transition spd="slow" advTm="1964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A100B9-11B9-9608-E685-43F241C6BCA2}"/>
              </a:ext>
            </a:extLst>
          </p:cNvPr>
          <p:cNvSpPr txBox="1"/>
          <p:nvPr/>
        </p:nvSpPr>
        <p:spPr>
          <a:xfrm>
            <a:off x="407504" y="367748"/>
            <a:ext cx="11012557" cy="769441"/>
          </a:xfrm>
          <a:prstGeom prst="rect">
            <a:avLst/>
          </a:prstGeom>
          <a:noFill/>
        </p:spPr>
        <p:txBody>
          <a:bodyPr wrap="square" rtlCol="0">
            <a:spAutoFit/>
          </a:bodyPr>
          <a:lstStyle/>
          <a:p>
            <a:pPr algn="ctr"/>
            <a:r>
              <a:rPr lang="en-GB" sz="4400" b="1"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Nursery Pack</a:t>
            </a:r>
          </a:p>
        </p:txBody>
      </p:sp>
      <p:sp>
        <p:nvSpPr>
          <p:cNvPr id="9" name="TextBox 8">
            <a:extLst>
              <a:ext uri="{FF2B5EF4-FFF2-40B4-BE49-F238E27FC236}">
                <a16:creationId xmlns:a16="http://schemas.microsoft.com/office/drawing/2014/main" id="{8E93632D-5145-6ED9-50FE-64E9D2128F38}"/>
              </a:ext>
            </a:extLst>
          </p:cNvPr>
          <p:cNvSpPr txBox="1"/>
          <p:nvPr/>
        </p:nvSpPr>
        <p:spPr>
          <a:xfrm>
            <a:off x="1941444" y="1137189"/>
            <a:ext cx="11111948" cy="7232749"/>
          </a:xfrm>
          <a:prstGeom prst="rect">
            <a:avLst/>
          </a:prstGeom>
          <a:noFill/>
        </p:spPr>
        <p:txBody>
          <a:bodyPr wrap="square" rtlCol="0">
            <a:spAutoFit/>
          </a:bodyPr>
          <a:lstStyle/>
          <a:p>
            <a:endParaRPr lang="en-GB" sz="2800" dirty="0">
              <a:latin typeface="SassoonPrimaryInfant" pitchFamily="2" charset="0"/>
            </a:endParaRPr>
          </a:p>
          <a:p>
            <a:pPr marL="457200" indent="-457200">
              <a:buFont typeface="Wingdings" panose="05000000000000000000" pitchFamily="2" charset="2"/>
              <a:buChar char="§"/>
            </a:pPr>
            <a:r>
              <a:rPr lang="en-GB" sz="3600" dirty="0">
                <a:latin typeface="SassoonPrimaryInfant" pitchFamily="2" charset="0"/>
              </a:rPr>
              <a:t>Nursery Booklet</a:t>
            </a:r>
          </a:p>
          <a:p>
            <a:endParaRPr lang="en-GB" sz="3600" dirty="0">
              <a:latin typeface="SassoonPrimaryInfant" pitchFamily="2" charset="0"/>
            </a:endParaRPr>
          </a:p>
          <a:p>
            <a:pPr marL="457200" indent="-457200">
              <a:buFont typeface="Wingdings" panose="05000000000000000000" pitchFamily="2" charset="2"/>
              <a:buChar char="§"/>
            </a:pPr>
            <a:r>
              <a:rPr lang="en-GB" sz="3600" dirty="0">
                <a:latin typeface="SassoonPrimaryInfant" pitchFamily="2" charset="0"/>
              </a:rPr>
              <a:t>PowerPoint Handout</a:t>
            </a:r>
          </a:p>
          <a:p>
            <a:endParaRPr lang="en-GB" sz="3600" dirty="0">
              <a:latin typeface="SassoonPrimaryInfant" pitchFamily="2" charset="0"/>
            </a:endParaRPr>
          </a:p>
          <a:p>
            <a:pPr marL="457200" indent="-457200">
              <a:buFont typeface="Wingdings" panose="05000000000000000000" pitchFamily="2" charset="2"/>
              <a:buChar char="§"/>
            </a:pPr>
            <a:r>
              <a:rPr lang="en-GB" sz="3600" dirty="0">
                <a:latin typeface="SassoonPrimaryInfant" pitchFamily="2" charset="0"/>
              </a:rPr>
              <a:t>The starting groups</a:t>
            </a:r>
          </a:p>
          <a:p>
            <a:endParaRPr lang="en-GB" sz="3600" dirty="0">
              <a:latin typeface="SassoonPrimaryInfant" pitchFamily="2" charset="0"/>
            </a:endParaRPr>
          </a:p>
          <a:p>
            <a:pPr marL="457200" indent="-457200">
              <a:buFont typeface="Wingdings" panose="05000000000000000000" pitchFamily="2" charset="2"/>
              <a:buChar char="§"/>
            </a:pPr>
            <a:r>
              <a:rPr lang="en-GB" sz="3600" dirty="0">
                <a:latin typeface="SassoonPrimaryInfant" pitchFamily="2" charset="0"/>
              </a:rPr>
              <a:t>Starting Timetable</a:t>
            </a:r>
          </a:p>
          <a:p>
            <a:endParaRPr lang="en-GB" sz="3600" dirty="0">
              <a:latin typeface="SassoonPrimaryInfant" pitchFamily="2" charset="0"/>
            </a:endParaRPr>
          </a:p>
          <a:p>
            <a:pPr marL="457200" indent="-457200">
              <a:buFont typeface="Wingdings" panose="05000000000000000000" pitchFamily="2" charset="2"/>
              <a:buChar char="§"/>
            </a:pPr>
            <a:r>
              <a:rPr lang="en-GB" sz="3600" dirty="0">
                <a:latin typeface="SassoonPrimaryInfant" pitchFamily="2" charset="0"/>
              </a:rPr>
              <a:t>Details of the school’s terms and holiday dates</a:t>
            </a:r>
          </a:p>
          <a:p>
            <a:pPr marL="457200" indent="-457200">
              <a:buFont typeface="Wingdings" panose="05000000000000000000" pitchFamily="2" charset="2"/>
              <a:buChar char="§"/>
            </a:pPr>
            <a:endParaRPr lang="en-GB" sz="2800" dirty="0"/>
          </a:p>
          <a:p>
            <a:endParaRPr lang="en-GB" sz="2800" dirty="0"/>
          </a:p>
          <a:p>
            <a:endParaRPr lang="en-GB" sz="2800" dirty="0"/>
          </a:p>
          <a:p>
            <a:r>
              <a:rPr lang="en-GB" sz="2800" dirty="0"/>
              <a:t>           </a:t>
            </a:r>
          </a:p>
        </p:txBody>
      </p:sp>
    </p:spTree>
    <p:extLst>
      <p:ext uri="{BB962C8B-B14F-4D97-AF65-F5344CB8AC3E}">
        <p14:creationId xmlns:p14="http://schemas.microsoft.com/office/powerpoint/2010/main" val="1033072840"/>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A100B9-11B9-9608-E685-43F241C6BCA2}"/>
              </a:ext>
            </a:extLst>
          </p:cNvPr>
          <p:cNvSpPr txBox="1"/>
          <p:nvPr/>
        </p:nvSpPr>
        <p:spPr>
          <a:xfrm>
            <a:off x="407504" y="367748"/>
            <a:ext cx="11012557" cy="769441"/>
          </a:xfrm>
          <a:prstGeom prst="rect">
            <a:avLst/>
          </a:prstGeom>
          <a:noFill/>
        </p:spPr>
        <p:txBody>
          <a:bodyPr wrap="square" rtlCol="0">
            <a:spAutoFit/>
          </a:bodyPr>
          <a:lstStyle/>
          <a:p>
            <a:pPr algn="ctr"/>
            <a:r>
              <a:rPr lang="en-GB" sz="4400" b="1"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How the Nursery Operates</a:t>
            </a:r>
          </a:p>
        </p:txBody>
      </p:sp>
      <p:sp>
        <p:nvSpPr>
          <p:cNvPr id="9" name="TextBox 8">
            <a:extLst>
              <a:ext uri="{FF2B5EF4-FFF2-40B4-BE49-F238E27FC236}">
                <a16:creationId xmlns:a16="http://schemas.microsoft.com/office/drawing/2014/main" id="{8E93632D-5145-6ED9-50FE-64E9D2128F38}"/>
              </a:ext>
            </a:extLst>
          </p:cNvPr>
          <p:cNvSpPr txBox="1"/>
          <p:nvPr/>
        </p:nvSpPr>
        <p:spPr>
          <a:xfrm>
            <a:off x="765313" y="2090172"/>
            <a:ext cx="11111948" cy="3539430"/>
          </a:xfrm>
          <a:prstGeom prst="rect">
            <a:avLst/>
          </a:prstGeom>
          <a:noFill/>
        </p:spPr>
        <p:txBody>
          <a:bodyPr wrap="square" rtlCol="0">
            <a:spAutoFit/>
          </a:bodyPr>
          <a:lstStyle/>
          <a:p>
            <a:pPr marL="457200" indent="-457200">
              <a:buFont typeface="Wingdings" panose="05000000000000000000" pitchFamily="2" charset="2"/>
              <a:buChar char="§"/>
            </a:pPr>
            <a:r>
              <a:rPr lang="en-GB" sz="2800" dirty="0">
                <a:latin typeface="SassoonPrimaryInfant" pitchFamily="2" charset="0"/>
              </a:rPr>
              <a:t>Full time children attend Nursery Monday to Friday 8:45-3:00- Blue group</a:t>
            </a:r>
          </a:p>
          <a:p>
            <a:endParaRPr lang="en-GB" sz="2800" dirty="0">
              <a:latin typeface="SassoonPrimaryInfant" pitchFamily="2" charset="0"/>
            </a:endParaRPr>
          </a:p>
          <a:p>
            <a:pPr marL="457200" indent="-457200">
              <a:buFont typeface="Wingdings" panose="05000000000000000000" pitchFamily="2" charset="2"/>
              <a:buChar char="§"/>
            </a:pPr>
            <a:r>
              <a:rPr lang="en-GB" sz="2800" dirty="0">
                <a:latin typeface="SassoonPrimaryInfant" pitchFamily="2" charset="0"/>
              </a:rPr>
              <a:t>Part time children attend Nursery for 15 hours on either:</a:t>
            </a:r>
          </a:p>
          <a:p>
            <a:endParaRPr lang="en-GB" sz="2800" dirty="0">
              <a:latin typeface="SassoonPrimaryInfant" pitchFamily="2" charset="0"/>
            </a:endParaRPr>
          </a:p>
          <a:p>
            <a:r>
              <a:rPr lang="en-GB" sz="2800" dirty="0">
                <a:latin typeface="SassoonPrimaryInfant" pitchFamily="2" charset="0"/>
              </a:rPr>
              <a:t>              Mon &amp; Thurs 8:45-3:00pm &amp; Wed 8:45-11:30am- Red group  </a:t>
            </a:r>
          </a:p>
          <a:p>
            <a:r>
              <a:rPr lang="en-GB" sz="2800" dirty="0">
                <a:latin typeface="SassoonPrimaryInfant" pitchFamily="2" charset="0"/>
              </a:rPr>
              <a:t>                                               Or  </a:t>
            </a:r>
          </a:p>
          <a:p>
            <a:r>
              <a:rPr lang="en-GB" sz="2800" dirty="0">
                <a:latin typeface="SassoonPrimaryInfant" pitchFamily="2" charset="0"/>
              </a:rPr>
              <a:t>           Tues and Fri 8:45-3:00pm and Wed 8:45-11:30am-Yellow Group</a:t>
            </a:r>
          </a:p>
        </p:txBody>
      </p:sp>
      <p:sp>
        <p:nvSpPr>
          <p:cNvPr id="10" name="TextBox 9">
            <a:extLst>
              <a:ext uri="{FF2B5EF4-FFF2-40B4-BE49-F238E27FC236}">
                <a16:creationId xmlns:a16="http://schemas.microsoft.com/office/drawing/2014/main" id="{0729E988-7C79-7987-73A0-CF1B1F8A2866}"/>
              </a:ext>
            </a:extLst>
          </p:cNvPr>
          <p:cNvSpPr txBox="1"/>
          <p:nvPr/>
        </p:nvSpPr>
        <p:spPr>
          <a:xfrm>
            <a:off x="1356691" y="1241549"/>
            <a:ext cx="9949070" cy="584775"/>
          </a:xfrm>
          <a:prstGeom prst="rect">
            <a:avLst/>
          </a:prstGeom>
          <a:noFill/>
        </p:spPr>
        <p:txBody>
          <a:bodyPr wrap="square" rtlCol="0">
            <a:spAutoFit/>
          </a:bodyPr>
          <a:lstStyle/>
          <a:p>
            <a:r>
              <a:rPr lang="en-GB" sz="3200" dirty="0">
                <a:latin typeface="SassoonPrimaryInfant" pitchFamily="2" charset="0"/>
              </a:rPr>
              <a:t>There is a flexible drop off between 8:45am and 9:00am</a:t>
            </a:r>
            <a:r>
              <a:rPr lang="en-GB" dirty="0">
                <a:latin typeface="SassoonPrimaryInfant" pitchFamily="2" charset="0"/>
              </a:rPr>
              <a:t>.</a:t>
            </a:r>
          </a:p>
        </p:txBody>
      </p:sp>
      <p:sp>
        <p:nvSpPr>
          <p:cNvPr id="11" name="TextBox 10">
            <a:extLst>
              <a:ext uri="{FF2B5EF4-FFF2-40B4-BE49-F238E27FC236}">
                <a16:creationId xmlns:a16="http://schemas.microsoft.com/office/drawing/2014/main" id="{83F01FF6-A49A-1CC6-65AD-3271D9407802}"/>
              </a:ext>
            </a:extLst>
          </p:cNvPr>
          <p:cNvSpPr txBox="1"/>
          <p:nvPr/>
        </p:nvSpPr>
        <p:spPr>
          <a:xfrm>
            <a:off x="1033670" y="5834270"/>
            <a:ext cx="10272091" cy="646331"/>
          </a:xfrm>
          <a:prstGeom prst="rect">
            <a:avLst/>
          </a:prstGeom>
          <a:noFill/>
        </p:spPr>
        <p:txBody>
          <a:bodyPr wrap="square" rtlCol="0">
            <a:spAutoFit/>
          </a:bodyPr>
          <a:lstStyle/>
          <a:p>
            <a:r>
              <a:rPr lang="en-GB" b="1" dirty="0">
                <a:latin typeface="SassoonPrimaryInfant" pitchFamily="2" charset="0"/>
              </a:rPr>
              <a:t>Have a few extra paid sessions available for £ 15 per session on the days your child does not attend Nursery</a:t>
            </a:r>
            <a:r>
              <a:rPr lang="en-GB" dirty="0">
                <a:latin typeface="SassoonPrimaryInfant" pitchFamily="2" charset="0"/>
              </a:rPr>
              <a:t>. Please contact the office (£30 per day)</a:t>
            </a:r>
          </a:p>
        </p:txBody>
      </p:sp>
    </p:spTree>
    <p:extLst>
      <p:ext uri="{BB962C8B-B14F-4D97-AF65-F5344CB8AC3E}">
        <p14:creationId xmlns:p14="http://schemas.microsoft.com/office/powerpoint/2010/main" val="628980855"/>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A100B9-11B9-9608-E685-43F241C6BCA2}"/>
              </a:ext>
            </a:extLst>
          </p:cNvPr>
          <p:cNvSpPr txBox="1"/>
          <p:nvPr/>
        </p:nvSpPr>
        <p:spPr>
          <a:xfrm>
            <a:off x="407504" y="367748"/>
            <a:ext cx="11012557" cy="769441"/>
          </a:xfrm>
          <a:prstGeom prst="rect">
            <a:avLst/>
          </a:prstGeom>
          <a:noFill/>
        </p:spPr>
        <p:txBody>
          <a:bodyPr wrap="square" rtlCol="0">
            <a:spAutoFit/>
          </a:bodyPr>
          <a:lstStyle/>
          <a:p>
            <a:pPr algn="ctr"/>
            <a:r>
              <a:rPr lang="en-GB" sz="4400" b="1"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Intake Arrangements</a:t>
            </a:r>
          </a:p>
        </p:txBody>
      </p:sp>
      <p:sp>
        <p:nvSpPr>
          <p:cNvPr id="9" name="TextBox 8">
            <a:extLst>
              <a:ext uri="{FF2B5EF4-FFF2-40B4-BE49-F238E27FC236}">
                <a16:creationId xmlns:a16="http://schemas.microsoft.com/office/drawing/2014/main" id="{8E93632D-5145-6ED9-50FE-64E9D2128F38}"/>
              </a:ext>
            </a:extLst>
          </p:cNvPr>
          <p:cNvSpPr txBox="1"/>
          <p:nvPr/>
        </p:nvSpPr>
        <p:spPr>
          <a:xfrm>
            <a:off x="540026" y="1256459"/>
            <a:ext cx="11111948" cy="6555641"/>
          </a:xfrm>
          <a:prstGeom prst="rect">
            <a:avLst/>
          </a:prstGeom>
          <a:noFill/>
        </p:spPr>
        <p:txBody>
          <a:bodyPr wrap="square" rtlCol="0">
            <a:spAutoFit/>
          </a:bodyPr>
          <a:lstStyle/>
          <a:p>
            <a:pPr marL="457200" indent="-457200">
              <a:buFont typeface="Wingdings" panose="05000000000000000000" pitchFamily="2" charset="2"/>
              <a:buChar char="§"/>
            </a:pPr>
            <a:r>
              <a:rPr lang="en-GB" sz="2800" dirty="0">
                <a:latin typeface="SassoonPrimaryInfant" pitchFamily="2" charset="0"/>
              </a:rPr>
              <a:t>Children who do not attend St Cuthbert’s Playgroup will receive an invitation to a ‘Stay and Play’ session.  The child will attend this session with one of their parents/carers.</a:t>
            </a:r>
          </a:p>
          <a:p>
            <a:endParaRPr lang="en-GB" sz="2800" dirty="0">
              <a:latin typeface="SassoonPrimaryInfant" pitchFamily="2" charset="0"/>
            </a:endParaRPr>
          </a:p>
          <a:p>
            <a:pPr marL="457200" indent="-457200">
              <a:buFont typeface="Wingdings" panose="05000000000000000000" pitchFamily="2" charset="2"/>
              <a:buChar char="§"/>
            </a:pPr>
            <a:r>
              <a:rPr lang="en-GB" sz="2800" dirty="0">
                <a:latin typeface="SassoonPrimaryInfant" pitchFamily="2" charset="0"/>
              </a:rPr>
              <a:t>Children attending Playgroup will have transition sessions with Playgroup staff.</a:t>
            </a:r>
          </a:p>
          <a:p>
            <a:endParaRPr lang="en-GB" sz="2800" dirty="0">
              <a:latin typeface="SassoonPrimaryInfant" pitchFamily="2" charset="0"/>
            </a:endParaRPr>
          </a:p>
          <a:p>
            <a:pPr marL="457200" indent="-457200">
              <a:buFont typeface="Wingdings" panose="05000000000000000000" pitchFamily="2" charset="2"/>
              <a:buChar char="§"/>
            </a:pPr>
            <a:r>
              <a:rPr lang="en-GB" sz="2800" dirty="0">
                <a:latin typeface="SassoonPrimaryInfant" pitchFamily="2" charset="0"/>
              </a:rPr>
              <a:t>Build up of the Nursery groups for part time children and full time children who request it. </a:t>
            </a:r>
          </a:p>
          <a:p>
            <a:pPr marL="457200" indent="-457200">
              <a:buFont typeface="Wingdings" panose="05000000000000000000" pitchFamily="2" charset="2"/>
              <a:buChar char="§"/>
            </a:pPr>
            <a:endParaRPr lang="en-GB" sz="2800" dirty="0">
              <a:latin typeface="SassoonPrimaryInfant" pitchFamily="2" charset="0"/>
            </a:endParaRPr>
          </a:p>
          <a:p>
            <a:pPr marL="457200" indent="-457200">
              <a:buFont typeface="Wingdings" panose="05000000000000000000" pitchFamily="2" charset="2"/>
              <a:buChar char="§"/>
            </a:pPr>
            <a:r>
              <a:rPr lang="en-GB" sz="2800" dirty="0">
                <a:latin typeface="SassoonPrimaryInfant" pitchFamily="2" charset="0"/>
              </a:rPr>
              <a:t>Please complete the parent survey to give us more information about your child.</a:t>
            </a:r>
          </a:p>
          <a:p>
            <a:endParaRPr lang="en-GB" sz="2800" dirty="0">
              <a:latin typeface="SassoonPrimaryInfant" pitchFamily="2" charset="0"/>
            </a:endParaRPr>
          </a:p>
          <a:p>
            <a:endParaRPr lang="en-GB" sz="2800" dirty="0"/>
          </a:p>
          <a:p>
            <a:r>
              <a:rPr lang="en-GB" sz="2800" dirty="0"/>
              <a:t>           </a:t>
            </a:r>
          </a:p>
        </p:txBody>
      </p:sp>
    </p:spTree>
    <p:extLst>
      <p:ext uri="{BB962C8B-B14F-4D97-AF65-F5344CB8AC3E}">
        <p14:creationId xmlns:p14="http://schemas.microsoft.com/office/powerpoint/2010/main" val="390471667"/>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A100B9-11B9-9608-E685-43F241C6BCA2}"/>
              </a:ext>
            </a:extLst>
          </p:cNvPr>
          <p:cNvSpPr txBox="1"/>
          <p:nvPr/>
        </p:nvSpPr>
        <p:spPr>
          <a:xfrm>
            <a:off x="407504" y="367748"/>
            <a:ext cx="11012557" cy="769441"/>
          </a:xfrm>
          <a:prstGeom prst="rect">
            <a:avLst/>
          </a:prstGeom>
          <a:noFill/>
        </p:spPr>
        <p:txBody>
          <a:bodyPr wrap="square" rtlCol="0">
            <a:spAutoFit/>
          </a:bodyPr>
          <a:lstStyle/>
          <a:p>
            <a:pPr algn="ctr"/>
            <a:r>
              <a:rPr lang="en-GB" sz="4400" b="1"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Starting Timetable.</a:t>
            </a:r>
          </a:p>
        </p:txBody>
      </p:sp>
      <p:pic>
        <p:nvPicPr>
          <p:cNvPr id="4" name="Picture 3">
            <a:extLst>
              <a:ext uri="{FF2B5EF4-FFF2-40B4-BE49-F238E27FC236}">
                <a16:creationId xmlns:a16="http://schemas.microsoft.com/office/drawing/2014/main" id="{A886DA4A-1E1A-1918-0A2F-EE5D8412B881}"/>
              </a:ext>
            </a:extLst>
          </p:cNvPr>
          <p:cNvPicPr>
            <a:picLocks noChangeAspect="1"/>
          </p:cNvPicPr>
          <p:nvPr/>
        </p:nvPicPr>
        <p:blipFill rotWithShape="1">
          <a:blip r:embed="rId2"/>
          <a:srcRect l="25679" t="32899" r="13587" b="12174"/>
          <a:stretch/>
        </p:blipFill>
        <p:spPr>
          <a:xfrm>
            <a:off x="1202635" y="1260963"/>
            <a:ext cx="9263269" cy="4712456"/>
          </a:xfrm>
          <a:prstGeom prst="rect">
            <a:avLst/>
          </a:prstGeom>
        </p:spPr>
      </p:pic>
      <p:sp>
        <p:nvSpPr>
          <p:cNvPr id="7" name="TextBox 6">
            <a:extLst>
              <a:ext uri="{FF2B5EF4-FFF2-40B4-BE49-F238E27FC236}">
                <a16:creationId xmlns:a16="http://schemas.microsoft.com/office/drawing/2014/main" id="{05E32457-E0B4-7BD2-F5F8-8C1D9EADEB16}"/>
              </a:ext>
            </a:extLst>
          </p:cNvPr>
          <p:cNvSpPr txBox="1"/>
          <p:nvPr/>
        </p:nvSpPr>
        <p:spPr>
          <a:xfrm>
            <a:off x="864704" y="6097193"/>
            <a:ext cx="10018643" cy="646331"/>
          </a:xfrm>
          <a:prstGeom prst="rect">
            <a:avLst/>
          </a:prstGeom>
          <a:noFill/>
        </p:spPr>
        <p:txBody>
          <a:bodyPr wrap="square" rtlCol="0">
            <a:spAutoFit/>
          </a:bodyPr>
          <a:lstStyle/>
          <a:p>
            <a:r>
              <a:rPr lang="en-GB" dirty="0">
                <a:latin typeface="SassoonPrimaryInfant" pitchFamily="2" charset="0"/>
              </a:rPr>
              <a:t>If we can help support you or your child with any issues you can see around the starting dates. Please speak to Miss Graham or ring the office. </a:t>
            </a:r>
          </a:p>
        </p:txBody>
      </p:sp>
    </p:spTree>
    <p:extLst>
      <p:ext uri="{BB962C8B-B14F-4D97-AF65-F5344CB8AC3E}">
        <p14:creationId xmlns:p14="http://schemas.microsoft.com/office/powerpoint/2010/main" val="680443288"/>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3566866" y="4673964"/>
            <a:ext cx="5668777" cy="1968136"/>
          </a:xfrm>
        </p:spPr>
        <p:txBody>
          <a:bodyPr>
            <a:noAutofit/>
          </a:bodyPr>
          <a:lstStyle/>
          <a:p>
            <a:pPr algn="l"/>
            <a:r>
              <a:rPr lang="en-GB" sz="2400" b="1" dirty="0">
                <a:latin typeface="SassoonPrimaryType" pitchFamily="2" charset="0"/>
              </a:rPr>
              <a:t>The Nursery uniform consists of:</a:t>
            </a:r>
            <a:br>
              <a:rPr lang="en-GB" sz="2400" b="1" dirty="0">
                <a:latin typeface="SassoonPrimaryType" pitchFamily="2" charset="0"/>
              </a:rPr>
            </a:br>
            <a:r>
              <a:rPr lang="en-GB" sz="2400" dirty="0">
                <a:latin typeface="SassoonPrimaryType" pitchFamily="2" charset="0"/>
              </a:rPr>
              <a:t>Pale blue polo top</a:t>
            </a:r>
            <a:br>
              <a:rPr lang="en-GB" sz="2400" dirty="0">
                <a:latin typeface="SassoonPrimaryType" pitchFamily="2" charset="0"/>
              </a:rPr>
            </a:br>
            <a:r>
              <a:rPr lang="en-GB" sz="2400" dirty="0">
                <a:latin typeface="SassoonPrimaryType" pitchFamily="2" charset="0"/>
              </a:rPr>
              <a:t>Royal blue jumper or cardigan </a:t>
            </a:r>
            <a:br>
              <a:rPr lang="en-GB" sz="2400" dirty="0">
                <a:latin typeface="SassoonPrimaryType" pitchFamily="2" charset="0"/>
              </a:rPr>
            </a:br>
            <a:r>
              <a:rPr lang="en-GB" sz="2400" dirty="0">
                <a:latin typeface="SassoonPrimaryType" pitchFamily="2" charset="0"/>
              </a:rPr>
              <a:t>Grey joggers / trousers, grey skirt or grey pinafore dress</a:t>
            </a:r>
            <a:br>
              <a:rPr lang="en-GB" sz="2400" dirty="0">
                <a:latin typeface="SassoonPrimaryType" pitchFamily="2" charset="0"/>
              </a:rPr>
            </a:br>
            <a:r>
              <a:rPr lang="en-GB" sz="2400" dirty="0">
                <a:latin typeface="SassoonPrimaryType" pitchFamily="2" charset="0"/>
              </a:rPr>
              <a:t>Black, flat, </a:t>
            </a:r>
            <a:r>
              <a:rPr lang="en-GB" sz="2400" dirty="0" err="1">
                <a:latin typeface="SassoonPrimaryType" pitchFamily="2" charset="0"/>
              </a:rPr>
              <a:t>velcro</a:t>
            </a:r>
            <a:r>
              <a:rPr lang="en-GB" sz="2400" dirty="0">
                <a:latin typeface="SassoonPrimaryType" pitchFamily="2" charset="0"/>
              </a:rPr>
              <a:t> fastening shoes (so that they are easy to take on and off when we need to put our wellington boots on)  </a:t>
            </a:r>
            <a:br>
              <a:rPr lang="en-GB" sz="2400" dirty="0">
                <a:latin typeface="SassoonPrimaryType" pitchFamily="2" charset="0"/>
              </a:rPr>
            </a:br>
            <a:br>
              <a:rPr lang="en-GB" sz="3600" dirty="0">
                <a:latin typeface="SassoonPrimaryType" pitchFamily="2" charset="0"/>
              </a:rPr>
            </a:br>
            <a:r>
              <a:rPr lang="en-GB" sz="2400" b="1" dirty="0">
                <a:latin typeface="SassoonPrimaryType" pitchFamily="2" charset="0"/>
              </a:rPr>
              <a:t>Summer option</a:t>
            </a:r>
            <a:r>
              <a:rPr lang="en-GB" sz="2400" dirty="0">
                <a:latin typeface="SassoonPrimaryType" pitchFamily="2" charset="0"/>
              </a:rPr>
              <a:t>: Blue gingham dress or grey shorts.  </a:t>
            </a:r>
            <a:br>
              <a:rPr lang="en-GB" sz="2400" dirty="0">
                <a:latin typeface="SassoonPrimaryType" pitchFamily="2" charset="0"/>
              </a:rPr>
            </a:br>
            <a:br>
              <a:rPr lang="en-GB" sz="2400" dirty="0">
                <a:latin typeface="SassoonPrimaryType" pitchFamily="2" charset="0"/>
              </a:rPr>
            </a:br>
            <a:br>
              <a:rPr lang="en-GB" sz="3600" dirty="0">
                <a:latin typeface="SassoonPrimaryType" pitchFamily="2" charset="0"/>
              </a:rPr>
            </a:br>
            <a:r>
              <a:rPr lang="en-GB" sz="2400" dirty="0">
                <a:latin typeface="SassoonPrimaryType" pitchFamily="2" charset="0"/>
              </a:rPr>
              <a:t>School uniform can be bought at the ‘Tots To Teams’ uniform shop in Kingston Park (NE3 2EF) We do stock a small amount of uniform at school. </a:t>
            </a:r>
          </a:p>
        </p:txBody>
      </p:sp>
      <p:pic>
        <p:nvPicPr>
          <p:cNvPr id="1026" name="Picture 2">
            <a:extLst>
              <a:ext uri="{FF2B5EF4-FFF2-40B4-BE49-F238E27FC236}">
                <a16:creationId xmlns:a16="http://schemas.microsoft.com/office/drawing/2014/main" id="{2D60FE3E-C41C-48F7-A503-1C18468A2B6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49" t="14906" r="10653" b="23762"/>
          <a:stretch/>
        </p:blipFill>
        <p:spPr bwMode="auto">
          <a:xfrm rot="5400000">
            <a:off x="-491101" y="2234887"/>
            <a:ext cx="4770783" cy="2726160"/>
          </a:xfrm>
          <a:prstGeom prst="rect">
            <a:avLst/>
          </a:prstGeom>
          <a:noFill/>
          <a:ln w="571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067" t="25846" r="11856" b="16744"/>
          <a:stretch/>
        </p:blipFill>
        <p:spPr>
          <a:xfrm rot="5400000">
            <a:off x="8136748" y="2216426"/>
            <a:ext cx="4622937" cy="2425147"/>
          </a:xfrm>
          <a:prstGeom prst="rect">
            <a:avLst/>
          </a:prstGeom>
          <a:ln w="57150">
            <a:solidFill>
              <a:schemeClr val="tx1"/>
            </a:solidFill>
          </a:ln>
        </p:spPr>
      </p:pic>
    </p:spTree>
    <p:extLst>
      <p:ext uri="{BB962C8B-B14F-4D97-AF65-F5344CB8AC3E}">
        <p14:creationId xmlns:p14="http://schemas.microsoft.com/office/powerpoint/2010/main" val="2343557496"/>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A100B9-11B9-9608-E685-43F241C6BCA2}"/>
              </a:ext>
            </a:extLst>
          </p:cNvPr>
          <p:cNvSpPr txBox="1"/>
          <p:nvPr/>
        </p:nvSpPr>
        <p:spPr>
          <a:xfrm>
            <a:off x="407504" y="367748"/>
            <a:ext cx="11012557" cy="769441"/>
          </a:xfrm>
          <a:prstGeom prst="rect">
            <a:avLst/>
          </a:prstGeom>
          <a:noFill/>
        </p:spPr>
        <p:txBody>
          <a:bodyPr wrap="square" rtlCol="0">
            <a:spAutoFit/>
          </a:bodyPr>
          <a:lstStyle/>
          <a:p>
            <a:pPr algn="ctr"/>
            <a:r>
              <a:rPr lang="en-GB" sz="4400" b="1"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Safeguarding and parent tips</a:t>
            </a:r>
          </a:p>
        </p:txBody>
      </p:sp>
      <p:sp>
        <p:nvSpPr>
          <p:cNvPr id="9" name="TextBox 8">
            <a:extLst>
              <a:ext uri="{FF2B5EF4-FFF2-40B4-BE49-F238E27FC236}">
                <a16:creationId xmlns:a16="http://schemas.microsoft.com/office/drawing/2014/main" id="{8E93632D-5145-6ED9-50FE-64E9D2128F38}"/>
              </a:ext>
            </a:extLst>
          </p:cNvPr>
          <p:cNvSpPr txBox="1"/>
          <p:nvPr/>
        </p:nvSpPr>
        <p:spPr>
          <a:xfrm>
            <a:off x="540026" y="1137189"/>
            <a:ext cx="11111948" cy="5262979"/>
          </a:xfrm>
          <a:prstGeom prst="rect">
            <a:avLst/>
          </a:prstGeom>
          <a:noFill/>
        </p:spPr>
        <p:txBody>
          <a:bodyPr wrap="square" rtlCol="0">
            <a:spAutoFit/>
          </a:bodyPr>
          <a:lstStyle/>
          <a:p>
            <a:pPr marL="457200" indent="-457200">
              <a:buFont typeface="Wingdings" panose="05000000000000000000" pitchFamily="2" charset="2"/>
              <a:buChar char="§"/>
            </a:pPr>
            <a:r>
              <a:rPr lang="en-GB" sz="2800" dirty="0">
                <a:latin typeface="SassoonPrimaryInfant" pitchFamily="2" charset="0"/>
              </a:rPr>
              <a:t>Inform Nursery staff if anyone else is picking up your child.  Make sure they know the password.</a:t>
            </a:r>
          </a:p>
          <a:p>
            <a:pPr marL="457200" indent="-457200">
              <a:buFont typeface="Wingdings" panose="05000000000000000000" pitchFamily="2" charset="2"/>
              <a:buChar char="§"/>
            </a:pPr>
            <a:r>
              <a:rPr lang="en-GB" sz="2800" dirty="0">
                <a:latin typeface="SassoonPrimaryInfant" pitchFamily="2" charset="0"/>
              </a:rPr>
              <a:t>Medicines to be administered at school must be prescribed to your child and forms signed.</a:t>
            </a:r>
          </a:p>
          <a:p>
            <a:pPr marL="457200" indent="-457200">
              <a:buFont typeface="Wingdings" panose="05000000000000000000" pitchFamily="2" charset="2"/>
              <a:buChar char="§"/>
            </a:pPr>
            <a:r>
              <a:rPr lang="en-GB" sz="2800" dirty="0">
                <a:latin typeface="SassoonPrimaryInfant" pitchFamily="2" charset="0"/>
              </a:rPr>
              <a:t>Attendance-If your child can’t attend Nursery, parents must phone the school office.</a:t>
            </a:r>
          </a:p>
          <a:p>
            <a:pPr marL="457200" indent="-457200">
              <a:buFont typeface="Wingdings" panose="05000000000000000000" pitchFamily="2" charset="2"/>
              <a:buChar char="§"/>
            </a:pPr>
            <a:r>
              <a:rPr lang="en-GB" sz="2800" dirty="0">
                <a:latin typeface="SassoonPrimaryInfant" pitchFamily="2" charset="0"/>
              </a:rPr>
              <a:t>No jewellery, earrings must be removed or taped over.</a:t>
            </a:r>
          </a:p>
          <a:p>
            <a:pPr marL="457200" indent="-457200">
              <a:buFont typeface="Wingdings" panose="05000000000000000000" pitchFamily="2" charset="2"/>
              <a:buChar char="§"/>
            </a:pPr>
            <a:r>
              <a:rPr lang="en-GB" sz="2800" dirty="0">
                <a:latin typeface="SassoonPrimaryInfant" pitchFamily="2" charset="0"/>
              </a:rPr>
              <a:t>No mobile phones to be used in school.</a:t>
            </a:r>
          </a:p>
          <a:p>
            <a:pPr marL="457200" indent="-457200">
              <a:buFont typeface="Wingdings" panose="05000000000000000000" pitchFamily="2" charset="2"/>
              <a:buChar char="§"/>
            </a:pPr>
            <a:r>
              <a:rPr lang="en-GB" sz="2800" dirty="0">
                <a:latin typeface="SassoonPrimaryInfant" pitchFamily="2" charset="0"/>
              </a:rPr>
              <a:t>Haircuts to be smart and appropriate for school. No elaborate hairbands or ‘extreme haircuts’ where the head is shaved to less than a grade 2. </a:t>
            </a:r>
          </a:p>
          <a:p>
            <a:pPr marL="457200" indent="-457200">
              <a:buFont typeface="Wingdings" panose="05000000000000000000" pitchFamily="2" charset="2"/>
              <a:buChar char="§"/>
            </a:pPr>
            <a:r>
              <a:rPr lang="en-GB" sz="2800" dirty="0">
                <a:latin typeface="SassoonPrimaryInfant" pitchFamily="2" charset="0"/>
              </a:rPr>
              <a:t>Long hair to be tied back.</a:t>
            </a:r>
          </a:p>
          <a:p>
            <a:pPr marL="457200" indent="-457200">
              <a:buFont typeface="Wingdings" panose="05000000000000000000" pitchFamily="2" charset="2"/>
              <a:buChar char="§"/>
            </a:pPr>
            <a:r>
              <a:rPr lang="en-GB" sz="2800" dirty="0">
                <a:latin typeface="SassoonPrimaryInfant" pitchFamily="2" charset="0"/>
              </a:rPr>
              <a:t>No nail vanish.</a:t>
            </a:r>
            <a:endParaRPr lang="en-GB" sz="2800" dirty="0"/>
          </a:p>
        </p:txBody>
      </p:sp>
    </p:spTree>
    <p:extLst>
      <p:ext uri="{BB962C8B-B14F-4D97-AF65-F5344CB8AC3E}">
        <p14:creationId xmlns:p14="http://schemas.microsoft.com/office/powerpoint/2010/main" val="4249984124"/>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1E8388-1341-5A20-0002-0F2816FFF5DB}"/>
              </a:ext>
            </a:extLst>
          </p:cNvPr>
          <p:cNvSpPr txBox="1"/>
          <p:nvPr/>
        </p:nvSpPr>
        <p:spPr>
          <a:xfrm>
            <a:off x="606285" y="582067"/>
            <a:ext cx="11141765" cy="5816977"/>
          </a:xfrm>
          <a:prstGeom prst="rect">
            <a:avLst/>
          </a:prstGeom>
          <a:noFill/>
        </p:spPr>
        <p:txBody>
          <a:bodyPr wrap="square">
            <a:spAutoFit/>
          </a:bodyPr>
          <a:lstStyle/>
          <a:p>
            <a:pPr algn="ctr"/>
            <a:r>
              <a:rPr kumimoji="0" lang="en-GB" sz="3200" b="1" i="0" u="sng" strike="noStrike" kern="1200" cap="none" spc="0" normalizeH="0" baseline="0" noProof="0" dirty="0">
                <a:ln w="10160">
                  <a:solidFill>
                    <a:schemeClr val="accent5"/>
                  </a:solidFill>
                  <a:prstDash val="solid"/>
                </a:ln>
                <a:solidFill>
                  <a:srgbClr val="0070C0"/>
                </a:solidFill>
                <a:effectLst>
                  <a:outerShdw blurRad="38100" dist="22860" dir="5400000" algn="tl" rotWithShape="0">
                    <a:srgbClr val="000000">
                      <a:alpha val="30000"/>
                    </a:srgbClr>
                  </a:outerShdw>
                </a:effectLst>
                <a:uLnTx/>
                <a:uFillTx/>
                <a:latin typeface="SassoonPrimaryInfant" pitchFamily="2" charset="0"/>
                <a:ea typeface="+mj-ea"/>
                <a:cs typeface="+mj-cs"/>
              </a:rPr>
              <a:t>Learning </a:t>
            </a:r>
            <a:r>
              <a:rPr lang="en-GB" sz="3200" b="1" u="sng"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ea typeface="+mj-ea"/>
                <a:cs typeface="+mj-cs"/>
              </a:rPr>
              <a:t>J</a:t>
            </a:r>
            <a:r>
              <a:rPr kumimoji="0" lang="en-GB" sz="3200" b="1" i="0" u="sng" strike="noStrike" kern="1200" cap="none" spc="0" normalizeH="0" baseline="0" noProof="0" dirty="0" err="1">
                <a:ln w="10160">
                  <a:solidFill>
                    <a:schemeClr val="accent5"/>
                  </a:solidFill>
                  <a:prstDash val="solid"/>
                </a:ln>
                <a:solidFill>
                  <a:srgbClr val="0070C0"/>
                </a:solidFill>
                <a:effectLst>
                  <a:outerShdw blurRad="38100" dist="22860" dir="5400000" algn="tl" rotWithShape="0">
                    <a:srgbClr val="000000">
                      <a:alpha val="30000"/>
                    </a:srgbClr>
                  </a:outerShdw>
                </a:effectLst>
                <a:uLnTx/>
                <a:uFillTx/>
                <a:latin typeface="SassoonPrimaryInfant" pitchFamily="2" charset="0"/>
                <a:ea typeface="+mj-ea"/>
                <a:cs typeface="+mj-cs"/>
              </a:rPr>
              <a:t>ourneys</a:t>
            </a:r>
            <a:r>
              <a:rPr lang="en-GB" sz="3200" b="1"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a:t>
            </a:r>
          </a:p>
          <a:p>
            <a: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t>Learning Journeys are emailed to parents on a half termly basis through Evidence Me.  They show parents the activities their child has been participating in and the next steps in their learning.  Parents are encouraged to email activities their child has been doing at home.</a:t>
            </a:r>
            <a:b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br>
            <a:b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br>
            <a: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t>                                   </a:t>
            </a:r>
            <a:r>
              <a:rPr lang="en-GB" sz="3200" b="1" u="sng"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School Website.</a:t>
            </a:r>
          </a:p>
          <a:p>
            <a:r>
              <a:rPr kumimoji="0" lang="en-GB" sz="2800" b="1" i="0" u="sng" strike="noStrike" kern="1200" cap="none" spc="0" normalizeH="0" baseline="0" noProof="0" dirty="0">
                <a:ln>
                  <a:noFill/>
                </a:ln>
                <a:solidFill>
                  <a:prstClr val="black"/>
                </a:solidFill>
                <a:effectLst/>
                <a:uLnTx/>
                <a:uFillTx/>
                <a:latin typeface="SassoonPrimaryInfant" pitchFamily="2" charset="0"/>
                <a:ea typeface="+mj-ea"/>
                <a:cs typeface="+mj-cs"/>
              </a:rPr>
              <a:t> </a:t>
            </a:r>
            <a: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t>www.stcuthbertsk.newcastle.sch.uk </a:t>
            </a:r>
            <a:b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br>
            <a: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t>The school website gives lots of information.  The Early Years Section shows photographs split into terms &amp; topics covered.  It also has topic overviews that explain the activities &amp; Early Years Outcomes statements </a:t>
            </a:r>
            <a:r>
              <a:rPr lang="en-GB" sz="2800" dirty="0">
                <a:solidFill>
                  <a:prstClr val="black"/>
                </a:solidFill>
                <a:latin typeface="SassoonPrimaryInfant" pitchFamily="2" charset="0"/>
                <a:ea typeface="+mj-ea"/>
                <a:cs typeface="+mj-cs"/>
              </a:rPr>
              <a:t>Nursery</a:t>
            </a:r>
            <a:r>
              <a:rPr kumimoji="0" lang="en-GB" sz="2800" b="0" i="0" u="none" strike="noStrike" kern="1200" cap="none" spc="0" normalizeH="0" baseline="0" noProof="0" dirty="0">
                <a:ln>
                  <a:noFill/>
                </a:ln>
                <a:solidFill>
                  <a:prstClr val="black"/>
                </a:solidFill>
                <a:effectLst/>
                <a:uLnTx/>
                <a:uFillTx/>
                <a:latin typeface="SassoonPrimaryInfant" pitchFamily="2" charset="0"/>
                <a:ea typeface="+mj-ea"/>
                <a:cs typeface="+mj-cs"/>
              </a:rPr>
              <a:t> plan to achieve.  Newsletters, phonic guidance, policies and the EYFS Curriculum are all displayed for parents to read.</a:t>
            </a:r>
            <a:endParaRPr lang="en-GB" dirty="0"/>
          </a:p>
        </p:txBody>
      </p:sp>
    </p:spTree>
    <p:extLst>
      <p:ext uri="{BB962C8B-B14F-4D97-AF65-F5344CB8AC3E}">
        <p14:creationId xmlns:p14="http://schemas.microsoft.com/office/powerpoint/2010/main" val="2804715678"/>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2121</TotalTime>
  <Words>1147</Words>
  <Application>Microsoft Office PowerPoint</Application>
  <PresentationFormat>Widescreen</PresentationFormat>
  <Paragraphs>98</Paragraphs>
  <Slides>20</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SassoonPrimaryInfant</vt:lpstr>
      <vt:lpstr>SassoonPrimaryType</vt:lpstr>
      <vt:lpstr>Wingdings</vt:lpstr>
      <vt:lpstr>Office Theme</vt:lpstr>
      <vt:lpstr>Welcome to            St Cuthbert’s Nursery</vt:lpstr>
      <vt:lpstr>My name is Miss Graham and I am the Nursery  Teacher.</vt:lpstr>
      <vt:lpstr>PowerPoint Presentation</vt:lpstr>
      <vt:lpstr>PowerPoint Presentation</vt:lpstr>
      <vt:lpstr>PowerPoint Presentation</vt:lpstr>
      <vt:lpstr>PowerPoint Presentation</vt:lpstr>
      <vt:lpstr>The Nursery uniform consists of: Pale blue polo top Royal blue jumper or cardigan  Grey joggers / trousers, grey skirt or grey pinafore dress Black, flat, velcro fastening shoes (so that they are easy to take on and off when we need to put our wellington boots on)    Summer option: Blue gingham dress or grey shorts.     School uniform can be bought at the ‘Tots To Teams’ uniform shop in Kingston Park (NE3 2EF) We do stock a small amount of uniform at school. </vt:lpstr>
      <vt:lpstr>PowerPoint Presentation</vt:lpstr>
      <vt:lpstr>PowerPoint Presentation</vt:lpstr>
      <vt:lpstr>PowerPoint Presentation</vt:lpstr>
      <vt:lpstr>PowerPoint Presentation</vt:lpstr>
      <vt:lpstr>PowerPoint Presentation</vt:lpstr>
      <vt:lpstr>We have our own pegs where we hang our coats and bags.   Wellington boots are kept on a trolley in the cloakroom.</vt:lpstr>
      <vt:lpstr>    We know how important it is to drink water and eat fruit. We have a Snack Time where we can have a drink of water or milk and eat some delicious fruit. We take our water bottles home everyday so they can be cleaned and filled with fresh water. </vt:lpstr>
      <vt:lpstr>  </vt:lpstr>
      <vt:lpstr>When we need the toilet, we can use it anytime as the toilets are in the classroom. When we have finished, we always wash our hands really well using the squirty soap.</vt:lpstr>
      <vt:lpstr>We love to spend lots of time in the Rainbow Garden, whatever the weather. There is so much to do!</vt:lpstr>
      <vt:lpstr>We keep active outside playing with the footballs, bats and balls and crawling through tunnels but also like some quiet time in the covered outdoor reading &amp; mark making area.</vt:lpstr>
      <vt:lpstr>PowerPoint Presentation</vt:lpstr>
      <vt:lpstr>We have RE lessons each week based on a theme.  Often, we visit the school chapel for our class liturgies. We share prayer time when we start school, before we have our lunch and at the end the day.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St Cuthbert’s Reception Class</dc:title>
  <dc:creator>Windows User</dc:creator>
  <cp:lastModifiedBy>Graham, Kelly</cp:lastModifiedBy>
  <cp:revision>130</cp:revision>
  <cp:lastPrinted>2022-05-23T13:49:01Z</cp:lastPrinted>
  <dcterms:created xsi:type="dcterms:W3CDTF">2020-06-02T14:25:26Z</dcterms:created>
  <dcterms:modified xsi:type="dcterms:W3CDTF">2022-09-25T10:48:26Z</dcterms:modified>
</cp:coreProperties>
</file>